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89" r:id="rId2"/>
    <p:sldId id="293" r:id="rId3"/>
    <p:sldId id="317" r:id="rId4"/>
    <p:sldId id="318" r:id="rId5"/>
    <p:sldId id="365" r:id="rId6"/>
    <p:sldId id="366" r:id="rId7"/>
    <p:sldId id="300" r:id="rId8"/>
    <p:sldId id="319" r:id="rId9"/>
    <p:sldId id="367" r:id="rId10"/>
    <p:sldId id="359" r:id="rId11"/>
    <p:sldId id="368" r:id="rId12"/>
    <p:sldId id="358" r:id="rId13"/>
    <p:sldId id="350" r:id="rId14"/>
    <p:sldId id="369" r:id="rId15"/>
    <p:sldId id="320" r:id="rId16"/>
    <p:sldId id="360" r:id="rId17"/>
    <p:sldId id="370" r:id="rId18"/>
    <p:sldId id="361" r:id="rId19"/>
    <p:sldId id="371" r:id="rId20"/>
    <p:sldId id="362" r:id="rId21"/>
    <p:sldId id="363" r:id="rId22"/>
    <p:sldId id="364" r:id="rId23"/>
    <p:sldId id="30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2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364" userDrawn="1">
          <p15:clr>
            <a:srgbClr val="A4A3A4"/>
          </p15:clr>
        </p15:guide>
        <p15:guide id="4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A1A"/>
    <a:srgbClr val="EE464C"/>
    <a:srgbClr val="F27275"/>
    <a:srgbClr val="44546A"/>
    <a:srgbClr val="F16267"/>
    <a:srgbClr val="FD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86151" autoAdjust="0"/>
  </p:normalViewPr>
  <p:slideViewPr>
    <p:cSldViewPr snapToGrid="0" showGuides="1">
      <p:cViewPr varScale="1">
        <p:scale>
          <a:sx n="82" d="100"/>
          <a:sy n="82" d="100"/>
        </p:scale>
        <p:origin x="740" y="64"/>
      </p:cViewPr>
      <p:guideLst>
        <p:guide orient="horz" pos="822"/>
        <p:guide pos="3840"/>
        <p:guide orient="horz" pos="2364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896EE-C7AC-4678-AE7F-BEBB864225BA}" type="datetimeFigureOut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4B6F4-AC22-40EE-9031-0DBFCAE3C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E6F0-DBCC-49DA-B3CC-4BBDB0CA33EE}" type="datetimeFigureOut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118D8-2021-4034-9AAA-DF79F864B3E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2667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simsun,arial"/>
              </a:rPr>
              <a:t>考虑到数据集并未给出测试集，我们必须从训练集中切分出一定量的数据作为验证集，在训练过程中对模型性能进行评估。我们规定训练集包括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simsun,arial"/>
              </a:rPr>
              <a:t>250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simsun,arial"/>
              </a:rPr>
              <a:t>张图像，验证集包括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simsun,arial"/>
              </a:rPr>
              <a:t>41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simsun,arial"/>
              </a:rPr>
              <a:t>张图像。</a:t>
            </a: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24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6670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&quot;times new roman&quot;,simsun"/>
              </a:rPr>
              <a:t>迁移学习的优势在于：（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1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&quot;times new roman&quot;,simsun"/>
              </a:rPr>
              <a:t>）在微调之前，模型的初始性能更高。（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2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&quot;times new roman&quot;,simsun"/>
              </a:rPr>
              <a:t>）在大多数情况下，模型不需要大量数据就能得到更好的性能。这是由于模型已经事先加载了在主干任务上性能优异的预训练权重，这一套权重已经使得模型处于一个较好的初始状态。在接下来的模型微调的过程中，只需要输入少量目标问题的数据，模型就能够在综合主干问题的信息的基础上，迁移到新的目标问题上。相较于从头训练一个新模型，迁移学习不仅能在更少数据的基础上获得更优的性能，同时还能大大节省训练资源和训练时间。</a:t>
            </a:r>
            <a:endParaRPr lang="zh-CN" altLang="en-US" dirty="0">
              <a:effectLst/>
            </a:endParaRPr>
          </a:p>
          <a:p>
            <a:pPr indent="26670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&quot;times new roman&quot;,simsun"/>
              </a:rPr>
              <a:t>在本实验中，考虑到可用训练数据量规模较小（仅有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291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张训练图像，数百个目标实例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&quot;times new roman&quot;,simsun"/>
              </a:rPr>
              <a:t>）从头训练一个新的模型必然陷入过拟合中，因此我们采用迁移学习的方式，向目标模型加载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COCO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数据集预训练权重，在其基础上以迁移学习的思想训练新的目标检测模型。</a:t>
            </a: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3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59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204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83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512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323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722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282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995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1510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6670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Yolov8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算法的核心特征和改动可以归结如下：</a:t>
            </a:r>
            <a:endParaRPr lang="zh-CN" altLang="en-US" dirty="0">
              <a:effectLst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1.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提供了一个全新的 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SOTA 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模型，包括 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P5 640 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和 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P6 1280 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分辨率的目标检测网络和基于 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YOLACT 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的实例分割模型。和 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YOLOv5 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一样，基于缩放系数也提供了 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N/S/M/L/X 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尺度的不同大小模型，用于满足不同场景需求</a:t>
            </a:r>
            <a:endParaRPr lang="zh-CN" altLang="en-US" dirty="0">
              <a:effectLst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2.Backbone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：骨干网络和 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Neck 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部分可能参考了 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YOLOv7 ELAN 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设计思想，将 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YOLOv5 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的 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C3 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结构换成了梯度流更丰富的 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C2f 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结构，并对不同尺度模型调整了不同的通道数。</a:t>
            </a:r>
            <a:endParaRPr lang="zh-CN" altLang="en-US" dirty="0">
              <a:effectLst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3.Head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：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Head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部分较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yolov5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而言有两大改进：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1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）换成了目前主流的解耦头结构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(Decoupled-Head)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，将分类和检测头分离 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2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）同时也从 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Anchor-Based 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换成了 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Anchor-Free</a:t>
            </a:r>
            <a:endParaRPr lang="en-US" altLang="zh-CN" dirty="0">
              <a:effectLst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4.Loss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：</a:t>
            </a:r>
            <a:endParaRPr lang="en-US" altLang="zh-CN" dirty="0">
              <a:effectLst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1) YOLOv8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抛弃了以往的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IOU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匹配或者单边比例的分配方式，而是使用了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Task-Aligned Assigner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正负样本匹配方式。</a:t>
            </a:r>
            <a:endParaRPr lang="zh-CN" altLang="en-US" dirty="0">
              <a:effectLst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2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）并引入了 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Distribution Focal Loss(DFL)</a:t>
            </a:r>
            <a:endParaRPr lang="en-US" altLang="zh-CN" dirty="0">
              <a:effectLst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5.Train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：训练的数据增强部分引入了 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YOLOX 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中的最后 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10 epoch 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关闭 </a:t>
            </a:r>
            <a:r>
              <a:rPr lang="en-US" altLang="zh-CN" sz="1800" kern="100" spc="0" dirty="0" err="1">
                <a:solidFill>
                  <a:srgbClr val="000000"/>
                </a:solidFill>
                <a:effectLst/>
                <a:latin typeface="times new roman,simsun"/>
              </a:rPr>
              <a:t>Mosiac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 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增强的操作，可以有效地提升精度</a:t>
            </a:r>
            <a:endParaRPr lang="zh-CN" altLang="en-US" dirty="0">
              <a:effectLst/>
            </a:endParaRPr>
          </a:p>
          <a:p>
            <a:pPr indent="26670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从上面可以看出，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YOLOv8 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主要参考了最近提出的诸如 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YOLOX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、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YOLOv6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、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YOLOv7 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和 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PPYOLOE 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等算法的相关设计，本身的创新点不多，偏向工程实践，主推的还是 </a:t>
            </a:r>
            <a:r>
              <a:rPr lang="en-US" altLang="zh-CN" sz="1800" kern="100" spc="0" dirty="0" err="1">
                <a:solidFill>
                  <a:srgbClr val="000000"/>
                </a:solidFill>
                <a:effectLst/>
                <a:latin typeface="times new roman,simsun"/>
              </a:rPr>
              <a:t>ultralytics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 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这个框架本身。</a:t>
            </a: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204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6807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574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83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523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886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311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2667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simsun,arial"/>
              </a:rPr>
              <a:t>考虑到数据集并未给出测试集，我们必须从训练集中切分出一定量的数据作为验证集，在训练过程中对模型性能进行评估。我们规定训练集包括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simsun,arial"/>
              </a:rPr>
              <a:t>250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simsun,arial"/>
              </a:rPr>
              <a:t>张图像，验证集包括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simsun,arial"/>
              </a:rPr>
              <a:t>41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simsun,arial"/>
              </a:rPr>
              <a:t>张图像。</a:t>
            </a: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833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7530051" cy="6858000"/>
          </a:xfrm>
          <a:custGeom>
            <a:avLst/>
            <a:gdLst>
              <a:gd name="connsiteX0" fmla="*/ 0 w 7530051"/>
              <a:gd name="connsiteY0" fmla="*/ 0 h 6858000"/>
              <a:gd name="connsiteX1" fmla="*/ 1755392 w 7530051"/>
              <a:gd name="connsiteY1" fmla="*/ 0 h 6858000"/>
              <a:gd name="connsiteX2" fmla="*/ 7530051 w 7530051"/>
              <a:gd name="connsiteY2" fmla="*/ 6858000 h 6858000"/>
              <a:gd name="connsiteX3" fmla="*/ 0 w 75300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0051" h="6858000">
                <a:moveTo>
                  <a:pt x="0" y="0"/>
                </a:moveTo>
                <a:lnTo>
                  <a:pt x="1755392" y="0"/>
                </a:lnTo>
                <a:lnTo>
                  <a:pt x="753005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1967956" y="3413032"/>
            <a:ext cx="1008112" cy="1008112"/>
          </a:xfrm>
          <a:custGeom>
            <a:avLst/>
            <a:gdLst>
              <a:gd name="connsiteX0" fmla="*/ 504056 w 1008112"/>
              <a:gd name="connsiteY0" fmla="*/ 0 h 1008112"/>
              <a:gd name="connsiteX1" fmla="*/ 1008112 w 1008112"/>
              <a:gd name="connsiteY1" fmla="*/ 504056 h 1008112"/>
              <a:gd name="connsiteX2" fmla="*/ 504056 w 1008112"/>
              <a:gd name="connsiteY2" fmla="*/ 1008112 h 1008112"/>
              <a:gd name="connsiteX3" fmla="*/ 0 w 1008112"/>
              <a:gd name="connsiteY3" fmla="*/ 504056 h 1008112"/>
              <a:gd name="connsiteX4" fmla="*/ 504056 w 1008112"/>
              <a:gd name="connsiteY4" fmla="*/ 0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112" h="1008112">
                <a:moveTo>
                  <a:pt x="504056" y="0"/>
                </a:moveTo>
                <a:cubicBezTo>
                  <a:pt x="782438" y="0"/>
                  <a:pt x="1008112" y="225674"/>
                  <a:pt x="1008112" y="504056"/>
                </a:cubicBezTo>
                <a:cubicBezTo>
                  <a:pt x="1008112" y="782438"/>
                  <a:pt x="782438" y="1008112"/>
                  <a:pt x="504056" y="1008112"/>
                </a:cubicBez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5575793" y="3413032"/>
            <a:ext cx="1008112" cy="1008112"/>
          </a:xfrm>
          <a:custGeom>
            <a:avLst/>
            <a:gdLst>
              <a:gd name="connsiteX0" fmla="*/ 504056 w 1008112"/>
              <a:gd name="connsiteY0" fmla="*/ 0 h 1008112"/>
              <a:gd name="connsiteX1" fmla="*/ 1008112 w 1008112"/>
              <a:gd name="connsiteY1" fmla="*/ 504056 h 1008112"/>
              <a:gd name="connsiteX2" fmla="*/ 504056 w 1008112"/>
              <a:gd name="connsiteY2" fmla="*/ 1008112 h 1008112"/>
              <a:gd name="connsiteX3" fmla="*/ 0 w 1008112"/>
              <a:gd name="connsiteY3" fmla="*/ 504056 h 1008112"/>
              <a:gd name="connsiteX4" fmla="*/ 504056 w 1008112"/>
              <a:gd name="connsiteY4" fmla="*/ 0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112" h="1008112">
                <a:moveTo>
                  <a:pt x="504056" y="0"/>
                </a:moveTo>
                <a:cubicBezTo>
                  <a:pt x="782438" y="0"/>
                  <a:pt x="1008112" y="225674"/>
                  <a:pt x="1008112" y="504056"/>
                </a:cubicBezTo>
                <a:cubicBezTo>
                  <a:pt x="1008112" y="782438"/>
                  <a:pt x="782438" y="1008112"/>
                  <a:pt x="504056" y="1008112"/>
                </a:cubicBez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9215931" y="3413032"/>
            <a:ext cx="1008112" cy="1008112"/>
          </a:xfrm>
          <a:custGeom>
            <a:avLst/>
            <a:gdLst>
              <a:gd name="connsiteX0" fmla="*/ 504056 w 1008112"/>
              <a:gd name="connsiteY0" fmla="*/ 0 h 1008112"/>
              <a:gd name="connsiteX1" fmla="*/ 1008112 w 1008112"/>
              <a:gd name="connsiteY1" fmla="*/ 504056 h 1008112"/>
              <a:gd name="connsiteX2" fmla="*/ 504056 w 1008112"/>
              <a:gd name="connsiteY2" fmla="*/ 1008112 h 1008112"/>
              <a:gd name="connsiteX3" fmla="*/ 0 w 1008112"/>
              <a:gd name="connsiteY3" fmla="*/ 504056 h 1008112"/>
              <a:gd name="connsiteX4" fmla="*/ 504056 w 1008112"/>
              <a:gd name="connsiteY4" fmla="*/ 0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112" h="1008112">
                <a:moveTo>
                  <a:pt x="504056" y="0"/>
                </a:moveTo>
                <a:cubicBezTo>
                  <a:pt x="782438" y="0"/>
                  <a:pt x="1008112" y="225674"/>
                  <a:pt x="1008112" y="504056"/>
                </a:cubicBezTo>
                <a:cubicBezTo>
                  <a:pt x="1008112" y="782438"/>
                  <a:pt x="782438" y="1008112"/>
                  <a:pt x="504056" y="1008112"/>
                </a:cubicBez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3352286" y="2107431"/>
            <a:ext cx="2465518" cy="2459823"/>
          </a:xfrm>
          <a:custGeom>
            <a:avLst/>
            <a:gdLst>
              <a:gd name="connsiteX0" fmla="*/ 1231810 w 2465518"/>
              <a:gd name="connsiteY0" fmla="*/ 0 h 2459823"/>
              <a:gd name="connsiteX1" fmla="*/ 2465518 w 2465518"/>
              <a:gd name="connsiteY1" fmla="*/ 1229912 h 2459823"/>
              <a:gd name="connsiteX2" fmla="*/ 1231810 w 2465518"/>
              <a:gd name="connsiteY2" fmla="*/ 2459823 h 2459823"/>
              <a:gd name="connsiteX3" fmla="*/ 0 w 2465518"/>
              <a:gd name="connsiteY3" fmla="*/ 1229912 h 245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5518" h="2459823">
                <a:moveTo>
                  <a:pt x="1231810" y="0"/>
                </a:moveTo>
                <a:lnTo>
                  <a:pt x="2465518" y="1229912"/>
                </a:lnTo>
                <a:lnTo>
                  <a:pt x="1231810" y="2459823"/>
                </a:lnTo>
                <a:lnTo>
                  <a:pt x="0" y="12299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6374198" y="2107431"/>
            <a:ext cx="2465518" cy="2459823"/>
          </a:xfrm>
          <a:custGeom>
            <a:avLst/>
            <a:gdLst>
              <a:gd name="connsiteX0" fmla="*/ 1231810 w 2465518"/>
              <a:gd name="connsiteY0" fmla="*/ 0 h 2459823"/>
              <a:gd name="connsiteX1" fmla="*/ 2465518 w 2465518"/>
              <a:gd name="connsiteY1" fmla="*/ 1229912 h 2459823"/>
              <a:gd name="connsiteX2" fmla="*/ 1231810 w 2465518"/>
              <a:gd name="connsiteY2" fmla="*/ 2459823 h 2459823"/>
              <a:gd name="connsiteX3" fmla="*/ 0 w 2465518"/>
              <a:gd name="connsiteY3" fmla="*/ 1229912 h 245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5518" h="2459823">
                <a:moveTo>
                  <a:pt x="1231810" y="0"/>
                </a:moveTo>
                <a:lnTo>
                  <a:pt x="2465518" y="1229912"/>
                </a:lnTo>
                <a:lnTo>
                  <a:pt x="1231810" y="2459823"/>
                </a:lnTo>
                <a:lnTo>
                  <a:pt x="0" y="12299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438901" cy="6858000"/>
          </a:xfrm>
          <a:custGeom>
            <a:avLst/>
            <a:gdLst>
              <a:gd name="connsiteX0" fmla="*/ 0 w 6438901"/>
              <a:gd name="connsiteY0" fmla="*/ 0 h 6858000"/>
              <a:gd name="connsiteX1" fmla="*/ 6438901 w 6438901"/>
              <a:gd name="connsiteY1" fmla="*/ 0 h 6858000"/>
              <a:gd name="connsiteX2" fmla="*/ 6438901 w 6438901"/>
              <a:gd name="connsiteY2" fmla="*/ 1 h 6858000"/>
              <a:gd name="connsiteX3" fmla="*/ 666751 w 6438901"/>
              <a:gd name="connsiteY3" fmla="*/ 6858000 h 6858000"/>
              <a:gd name="connsiteX4" fmla="*/ 0 w 64389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8901" h="6858000">
                <a:moveTo>
                  <a:pt x="0" y="0"/>
                </a:moveTo>
                <a:lnTo>
                  <a:pt x="6438901" y="0"/>
                </a:lnTo>
                <a:lnTo>
                  <a:pt x="6438901" y="1"/>
                </a:lnTo>
                <a:lnTo>
                  <a:pt x="66675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765176" y="2146300"/>
            <a:ext cx="5216524" cy="2832100"/>
          </a:xfrm>
          <a:custGeom>
            <a:avLst/>
            <a:gdLst>
              <a:gd name="connsiteX0" fmla="*/ 0 w 5038725"/>
              <a:gd name="connsiteY0" fmla="*/ 0 h 2832100"/>
              <a:gd name="connsiteX1" fmla="*/ 5038725 w 5038725"/>
              <a:gd name="connsiteY1" fmla="*/ 0 h 2832100"/>
              <a:gd name="connsiteX2" fmla="*/ 5038725 w 5038725"/>
              <a:gd name="connsiteY2" fmla="*/ 2832100 h 2832100"/>
              <a:gd name="connsiteX3" fmla="*/ 0 w 5038725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8725" h="2832100">
                <a:moveTo>
                  <a:pt x="0" y="0"/>
                </a:moveTo>
                <a:lnTo>
                  <a:pt x="5038725" y="0"/>
                </a:lnTo>
                <a:lnTo>
                  <a:pt x="5038725" y="2832100"/>
                </a:lnTo>
                <a:lnTo>
                  <a:pt x="0" y="283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037306" y="3287032"/>
            <a:ext cx="2117388" cy="2117388"/>
          </a:xfrm>
          <a:custGeom>
            <a:avLst/>
            <a:gdLst>
              <a:gd name="connsiteX0" fmla="*/ 1058694 w 2117388"/>
              <a:gd name="connsiteY0" fmla="*/ 0 h 2117388"/>
              <a:gd name="connsiteX1" fmla="*/ 2117388 w 2117388"/>
              <a:gd name="connsiteY1" fmla="*/ 1058694 h 2117388"/>
              <a:gd name="connsiteX2" fmla="*/ 1058694 w 2117388"/>
              <a:gd name="connsiteY2" fmla="*/ 2117388 h 2117388"/>
              <a:gd name="connsiteX3" fmla="*/ 0 w 2117388"/>
              <a:gd name="connsiteY3" fmla="*/ 1058694 h 2117388"/>
              <a:gd name="connsiteX4" fmla="*/ 1058694 w 2117388"/>
              <a:gd name="connsiteY4" fmla="*/ 0 h 211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7388" h="2117388">
                <a:moveTo>
                  <a:pt x="1058694" y="0"/>
                </a:moveTo>
                <a:cubicBezTo>
                  <a:pt x="1643395" y="0"/>
                  <a:pt x="2117388" y="473993"/>
                  <a:pt x="2117388" y="1058694"/>
                </a:cubicBezTo>
                <a:cubicBezTo>
                  <a:pt x="2117388" y="1643395"/>
                  <a:pt x="1643395" y="2117388"/>
                  <a:pt x="1058694" y="2117388"/>
                </a:cubicBezTo>
                <a:cubicBezTo>
                  <a:pt x="473993" y="2117388"/>
                  <a:pt x="0" y="1643395"/>
                  <a:pt x="0" y="1058694"/>
                </a:cubicBezTo>
                <a:cubicBezTo>
                  <a:pt x="0" y="473993"/>
                  <a:pt x="473993" y="0"/>
                  <a:pt x="10586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877426" y="1232549"/>
            <a:ext cx="4653251" cy="1980000"/>
          </a:xfrm>
          <a:custGeom>
            <a:avLst/>
            <a:gdLst>
              <a:gd name="connsiteX0" fmla="*/ 0 w 4653251"/>
              <a:gd name="connsiteY0" fmla="*/ 0 h 1980000"/>
              <a:gd name="connsiteX1" fmla="*/ 4653251 w 4653251"/>
              <a:gd name="connsiteY1" fmla="*/ 0 h 1980000"/>
              <a:gd name="connsiteX2" fmla="*/ 4653251 w 4653251"/>
              <a:gd name="connsiteY2" fmla="*/ 1980000 h 1980000"/>
              <a:gd name="connsiteX3" fmla="*/ 0 w 4653251"/>
              <a:gd name="connsiteY3" fmla="*/ 198000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3251" h="1980000">
                <a:moveTo>
                  <a:pt x="0" y="0"/>
                </a:moveTo>
                <a:lnTo>
                  <a:pt x="4653251" y="0"/>
                </a:lnTo>
                <a:lnTo>
                  <a:pt x="4653251" y="1980000"/>
                </a:lnTo>
                <a:lnTo>
                  <a:pt x="0" y="1980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877426" y="3583106"/>
            <a:ext cx="4653251" cy="1980000"/>
          </a:xfrm>
          <a:custGeom>
            <a:avLst/>
            <a:gdLst>
              <a:gd name="connsiteX0" fmla="*/ 0 w 4653251"/>
              <a:gd name="connsiteY0" fmla="*/ 0 h 1980000"/>
              <a:gd name="connsiteX1" fmla="*/ 4653251 w 4653251"/>
              <a:gd name="connsiteY1" fmla="*/ 0 h 1980000"/>
              <a:gd name="connsiteX2" fmla="*/ 4653251 w 4653251"/>
              <a:gd name="connsiteY2" fmla="*/ 1980000 h 1980000"/>
              <a:gd name="connsiteX3" fmla="*/ 0 w 4653251"/>
              <a:gd name="connsiteY3" fmla="*/ 198000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3251" h="1980000">
                <a:moveTo>
                  <a:pt x="0" y="0"/>
                </a:moveTo>
                <a:lnTo>
                  <a:pt x="4653251" y="0"/>
                </a:lnTo>
                <a:lnTo>
                  <a:pt x="4653251" y="1980000"/>
                </a:lnTo>
                <a:lnTo>
                  <a:pt x="0" y="1980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134728" y="1199515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(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908675" y="2246601"/>
            <a:ext cx="4648200" cy="29400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874713" y="1869245"/>
            <a:ext cx="2050689" cy="3916435"/>
          </a:xfrm>
          <a:custGeom>
            <a:avLst/>
            <a:gdLst>
              <a:gd name="connsiteX0" fmla="*/ 0 w 2050689"/>
              <a:gd name="connsiteY0" fmla="*/ 0 h 4213412"/>
              <a:gd name="connsiteX1" fmla="*/ 2050689 w 2050689"/>
              <a:gd name="connsiteY1" fmla="*/ 0 h 4213412"/>
              <a:gd name="connsiteX2" fmla="*/ 2050689 w 2050689"/>
              <a:gd name="connsiteY2" fmla="*/ 4213412 h 4213412"/>
              <a:gd name="connsiteX3" fmla="*/ 0 w 2050689"/>
              <a:gd name="connsiteY3" fmla="*/ 4213412 h 421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689" h="4213412">
                <a:moveTo>
                  <a:pt x="0" y="0"/>
                </a:moveTo>
                <a:lnTo>
                  <a:pt x="2050689" y="0"/>
                </a:lnTo>
                <a:lnTo>
                  <a:pt x="2050689" y="4213412"/>
                </a:lnTo>
                <a:lnTo>
                  <a:pt x="0" y="42134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3390426" y="1869245"/>
            <a:ext cx="2050689" cy="3916435"/>
          </a:xfrm>
          <a:custGeom>
            <a:avLst/>
            <a:gdLst>
              <a:gd name="connsiteX0" fmla="*/ 0 w 2050689"/>
              <a:gd name="connsiteY0" fmla="*/ 0 h 4213412"/>
              <a:gd name="connsiteX1" fmla="*/ 2050689 w 2050689"/>
              <a:gd name="connsiteY1" fmla="*/ 0 h 4213412"/>
              <a:gd name="connsiteX2" fmla="*/ 2050689 w 2050689"/>
              <a:gd name="connsiteY2" fmla="*/ 4213412 h 4213412"/>
              <a:gd name="connsiteX3" fmla="*/ 0 w 2050689"/>
              <a:gd name="connsiteY3" fmla="*/ 4213412 h 421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689" h="4213412">
                <a:moveTo>
                  <a:pt x="0" y="0"/>
                </a:moveTo>
                <a:lnTo>
                  <a:pt x="2050689" y="0"/>
                </a:lnTo>
                <a:lnTo>
                  <a:pt x="2050689" y="4213412"/>
                </a:lnTo>
                <a:lnTo>
                  <a:pt x="0" y="42134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5906140" y="1869245"/>
            <a:ext cx="2050689" cy="3916435"/>
          </a:xfrm>
          <a:custGeom>
            <a:avLst/>
            <a:gdLst>
              <a:gd name="connsiteX0" fmla="*/ 0 w 2050689"/>
              <a:gd name="connsiteY0" fmla="*/ 0 h 4213412"/>
              <a:gd name="connsiteX1" fmla="*/ 2050689 w 2050689"/>
              <a:gd name="connsiteY1" fmla="*/ 0 h 4213412"/>
              <a:gd name="connsiteX2" fmla="*/ 2050689 w 2050689"/>
              <a:gd name="connsiteY2" fmla="*/ 4213412 h 4213412"/>
              <a:gd name="connsiteX3" fmla="*/ 0 w 2050689"/>
              <a:gd name="connsiteY3" fmla="*/ 4213412 h 421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689" h="4213412">
                <a:moveTo>
                  <a:pt x="0" y="0"/>
                </a:moveTo>
                <a:lnTo>
                  <a:pt x="2050689" y="0"/>
                </a:lnTo>
                <a:lnTo>
                  <a:pt x="2050689" y="4213412"/>
                </a:lnTo>
                <a:lnTo>
                  <a:pt x="0" y="42134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216107" y="0"/>
            <a:ext cx="5318043" cy="3531244"/>
          </a:xfrm>
          <a:prstGeom prst="rect">
            <a:avLst/>
          </a:prstGeom>
        </p:spPr>
      </p:pic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4851" cy="6867356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 cstate="screen"/>
          <a:srcRect l="-1" t="278" r="313" b="1"/>
          <a:stretch>
            <a:fillRect/>
          </a:stretch>
        </p:blipFill>
        <p:spPr>
          <a:xfrm>
            <a:off x="0" y="-47374"/>
            <a:ext cx="12192000" cy="6858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767942" y="2885449"/>
            <a:ext cx="6350586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渣土车识别</a:t>
            </a:r>
            <a:endParaRPr lang="zh-CN" alt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53653" y="2949957"/>
            <a:ext cx="6846214" cy="2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767942" y="2558003"/>
            <a:ext cx="455334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rgbClr val="EE464C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HUST AIA </a:t>
            </a:r>
            <a:r>
              <a:rPr lang="zh-CN" altLang="en-US" sz="2400" b="1" dirty="0">
                <a:solidFill>
                  <a:srgbClr val="EE464C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计算机视觉课程设计</a:t>
            </a:r>
            <a:endParaRPr lang="zh-CN" altLang="zh-CN" sz="2400" b="1" dirty="0">
              <a:solidFill>
                <a:srgbClr val="EE464C"/>
              </a:solidFill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BDD36BE-CEAA-457E-9C22-7E378ED90DF3}"/>
              </a:ext>
            </a:extLst>
          </p:cNvPr>
          <p:cNvSpPr txBox="1"/>
          <p:nvPr/>
        </p:nvSpPr>
        <p:spPr>
          <a:xfrm>
            <a:off x="7833632" y="3672072"/>
            <a:ext cx="1744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AI2001</a:t>
            </a:r>
          </a:p>
          <a:p>
            <a:pPr algn="ctr"/>
            <a:r>
              <a:rPr lang="zh-CN" altLang="en-US" b="1" dirty="0"/>
              <a:t>张凯迪 朱泠皞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4615913" y="429804"/>
            <a:ext cx="296017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数据处理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341813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aphicFrame>
        <p:nvGraphicFramePr>
          <p:cNvPr id="2" name="表格 5">
            <a:extLst>
              <a:ext uri="{FF2B5EF4-FFF2-40B4-BE49-F238E27FC236}">
                <a16:creationId xmlns:a16="http://schemas.microsoft.com/office/drawing/2014/main" id="{5231F547-5608-485C-874A-C59087A82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20220"/>
              </p:ext>
            </p:extLst>
          </p:nvPr>
        </p:nvGraphicFramePr>
        <p:xfrm>
          <a:off x="3266885" y="3072582"/>
          <a:ext cx="5658231" cy="294155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886077">
                  <a:extLst>
                    <a:ext uri="{9D8B030D-6E8A-4147-A177-3AD203B41FA5}">
                      <a16:colId xmlns:a16="http://schemas.microsoft.com/office/drawing/2014/main" val="1019077845"/>
                    </a:ext>
                  </a:extLst>
                </a:gridCol>
                <a:gridCol w="1886077">
                  <a:extLst>
                    <a:ext uri="{9D8B030D-6E8A-4147-A177-3AD203B41FA5}">
                      <a16:colId xmlns:a16="http://schemas.microsoft.com/office/drawing/2014/main" val="14857199"/>
                    </a:ext>
                  </a:extLst>
                </a:gridCol>
                <a:gridCol w="1886077">
                  <a:extLst>
                    <a:ext uri="{9D8B030D-6E8A-4147-A177-3AD203B41FA5}">
                      <a16:colId xmlns:a16="http://schemas.microsoft.com/office/drawing/2014/main" val="242342389"/>
                    </a:ext>
                  </a:extLst>
                </a:gridCol>
              </a:tblGrid>
              <a:tr h="490259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Class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Images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Instances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8986570"/>
                  </a:ext>
                </a:extLst>
              </a:tr>
              <a:tr h="490259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All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</a:t>
                      </a:r>
                      <a:endParaRPr lang="zh-CN" altLang="en-US" sz="200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</a:t>
                      </a:r>
                      <a:endParaRPr lang="zh-CN" altLang="en-US" sz="200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5206820"/>
                  </a:ext>
                </a:extLst>
              </a:tr>
              <a:tr h="490259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slagcar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</a:t>
                      </a:r>
                      <a:endParaRPr lang="zh-CN" altLang="en-US" sz="200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167</a:t>
                      </a:r>
                      <a:endParaRPr lang="zh-CN" altLang="en-US" sz="200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5714636"/>
                  </a:ext>
                </a:extLst>
              </a:tr>
              <a:tr h="490259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excavator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</a:t>
                      </a:r>
                      <a:endParaRPr lang="zh-CN" altLang="en-US" sz="200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</a:t>
                      </a:r>
                      <a:endParaRPr lang="zh-CN" altLang="en-US" sz="200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5943171"/>
                  </a:ext>
                </a:extLst>
              </a:tr>
              <a:tr h="490259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bulldozer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</a:t>
                      </a:r>
                      <a:endParaRPr lang="zh-CN" altLang="en-US" sz="200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zh-CN" altLang="en-US" sz="200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2062978"/>
                  </a:ext>
                </a:extLst>
              </a:tr>
              <a:tr h="490259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soilcompactor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</a:t>
                      </a:r>
                      <a:endParaRPr lang="zh-CN" altLang="en-US" sz="200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zh-CN" altLang="en-US" sz="200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4191070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C25A552-5754-4A96-B6AE-625FC7A1FD57}"/>
              </a:ext>
            </a:extLst>
          </p:cNvPr>
          <p:cNvSpPr txBox="1"/>
          <p:nvPr/>
        </p:nvSpPr>
        <p:spPr>
          <a:xfrm>
            <a:off x="4830713" y="2602295"/>
            <a:ext cx="2530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验证集中目标数量分布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6DFC50-932D-454E-BBA3-CFFE3F19F95A}"/>
              </a:ext>
            </a:extLst>
          </p:cNvPr>
          <p:cNvSpPr txBox="1"/>
          <p:nvPr/>
        </p:nvSpPr>
        <p:spPr>
          <a:xfrm>
            <a:off x="714374" y="1697006"/>
            <a:ext cx="10886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考虑到数据集并没有给出测试集，我们必须从训练集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simsun,arial"/>
              </a:rPr>
              <a:t>中切分出一定量的数据作为验证集，在训练过程中对模型性能进行评估。我们规定训练集包括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simsun,arial"/>
              </a:rPr>
              <a:t>250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simsun,arial"/>
              </a:rPr>
              <a:t>张图像，验证集包括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simsun,arial"/>
              </a:rPr>
              <a:t>41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simsun,arial"/>
              </a:rPr>
              <a:t>张图像。</a:t>
            </a:r>
            <a:endParaRPr lang="en-US" altLang="zh-CN" sz="1800" kern="100" spc="0" dirty="0">
              <a:solidFill>
                <a:srgbClr val="000000"/>
              </a:solidFill>
              <a:effectLst/>
              <a:latin typeface="simsun,arial"/>
            </a:endParaRPr>
          </a:p>
        </p:txBody>
      </p:sp>
    </p:spTree>
    <p:extLst>
      <p:ext uri="{BB962C8B-B14F-4D97-AF65-F5344CB8AC3E}">
        <p14:creationId xmlns:p14="http://schemas.microsoft.com/office/powerpoint/2010/main" val="27893691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4615913" y="429804"/>
            <a:ext cx="296017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数据处理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341813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96DFC50-932D-454E-BBA3-CFFE3F19F95A}"/>
              </a:ext>
            </a:extLst>
          </p:cNvPr>
          <p:cNvSpPr txBox="1"/>
          <p:nvPr/>
        </p:nvSpPr>
        <p:spPr>
          <a:xfrm>
            <a:off x="714374" y="1123568"/>
            <a:ext cx="8127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为了使用更多模型，需要实现</a:t>
            </a:r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</a:t>
            </a:r>
            <a:r>
              <a:rPr lang="zh-CN" altLang="en-US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格式标注和</a:t>
            </a:r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COCO</a:t>
            </a:r>
            <a:r>
              <a:rPr lang="zh-CN" altLang="en-US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格式标注的转换：</a:t>
            </a:r>
            <a:endParaRPr lang="en-US" altLang="zh-CN" sz="2000" kern="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主要区别：</a:t>
            </a:r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box</a:t>
            </a:r>
            <a:r>
              <a:rPr lang="zh-CN" altLang="en-US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标注的格式不一样</a:t>
            </a:r>
            <a:endParaRPr lang="en-US" altLang="zh-CN" sz="2000" kern="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</a:t>
            </a:r>
            <a:r>
              <a:rPr lang="zh-CN" altLang="en-US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kern="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cxcywh</a:t>
            </a:r>
            <a:r>
              <a:rPr lang="zh-CN" altLang="en-US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COCO</a:t>
            </a:r>
            <a:r>
              <a:rPr lang="zh-CN" altLang="en-US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kern="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xywh</a:t>
            </a:r>
            <a:endParaRPr lang="zh-CN" altLang="en-US" sz="2000" kern="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23C2D7E-1FF1-4618-BD75-6900B9E134D8}"/>
              </a:ext>
            </a:extLst>
          </p:cNvPr>
          <p:cNvGrpSpPr>
            <a:grpSpLocks noChangeAspect="1"/>
          </p:cNvGrpSpPr>
          <p:nvPr/>
        </p:nvGrpSpPr>
        <p:grpSpPr>
          <a:xfrm>
            <a:off x="8841783" y="372478"/>
            <a:ext cx="2426291" cy="6364373"/>
            <a:chOff x="9729911" y="949563"/>
            <a:chExt cx="2140927" cy="561583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613C334-482F-4317-967F-08AEBBE0F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48186" y="949563"/>
              <a:ext cx="2104376" cy="4517786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8BA2217-1418-4438-A16F-BA5E88F80681}"/>
                </a:ext>
              </a:extLst>
            </p:cNvPr>
            <p:cNvSpPr txBox="1"/>
            <p:nvPr/>
          </p:nvSpPr>
          <p:spPr>
            <a:xfrm>
              <a:off x="10286452" y="5467349"/>
              <a:ext cx="10278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/>
                <a:t>coco</a:t>
              </a:r>
              <a:r>
                <a:rPr lang="zh-CN" altLang="en-US" sz="1600" dirty="0"/>
                <a:t>格式</a:t>
              </a: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448E25F-443B-4116-A938-CD5386014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9911" y="5917194"/>
              <a:ext cx="2140927" cy="295786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BD8507F-E003-4C6B-8D25-0B682772ED4A}"/>
                </a:ext>
              </a:extLst>
            </p:cNvPr>
            <p:cNvSpPr txBox="1"/>
            <p:nvPr/>
          </p:nvSpPr>
          <p:spPr>
            <a:xfrm>
              <a:off x="10217522" y="6226847"/>
              <a:ext cx="1165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/>
                <a:t>YOLO</a:t>
              </a:r>
              <a:r>
                <a:rPr lang="zh-CN" altLang="en-US" sz="1600" dirty="0"/>
                <a:t>格式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74F8C30-E4AB-4772-9CE2-66E1548FB381}"/>
                  </a:ext>
                </a:extLst>
              </p:cNvPr>
              <p:cNvSpPr txBox="1"/>
              <p:nvPr/>
            </p:nvSpPr>
            <p:spPr>
              <a:xfrm>
                <a:off x="714374" y="2599078"/>
                <a:ext cx="7905750" cy="2779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kern="100" dirty="0">
                    <a:solidFill>
                      <a:srgbClr val="000000"/>
                    </a:solidFill>
                    <a:latin typeface="simsun,arial"/>
                  </a:rPr>
                  <a:t>设绝对宽高</a:t>
                </a:r>
                <a:r>
                  <a:rPr lang="zh-CN" altLang="en-US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zh-CN" altLang="en-US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zh-CN" altLang="en-US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cxcywh</a:t>
                </a:r>
                <a:r>
                  <a:rPr lang="zh-CN" altLang="en-US" kern="100" dirty="0">
                    <a:solidFill>
                      <a:srgbClr val="000000"/>
                    </a:solidFill>
                    <a:latin typeface="simsun,arial"/>
                  </a:rPr>
                  <a:t>格式回归框坐标</a:t>
                </a:r>
                <a14:m>
                  <m:oMath xmlns:m="http://schemas.openxmlformats.org/officeDocument/2006/math">
                    <m:r>
                      <a:rPr lang="en-US" altLang="zh-CN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kern="100" dirty="0">
                  <a:solidFill>
                    <a:srgbClr val="000000"/>
                  </a:solidFill>
                  <a:latin typeface="simsun,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zh-CN" kern="100" dirty="0">
                  <a:solidFill>
                    <a:srgbClr val="000000"/>
                  </a:solidFill>
                  <a:latin typeface="simsun,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altLang="zh-CN" kern="100" dirty="0">
                  <a:solidFill>
                    <a:srgbClr val="000000"/>
                  </a:solidFill>
                  <a:latin typeface="simsun,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zh-CN" kern="100" dirty="0">
                  <a:solidFill>
                    <a:srgbClr val="000000"/>
                  </a:solidFill>
                  <a:latin typeface="simsun,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altLang="zh-CN" kern="100" dirty="0">
                  <a:solidFill>
                    <a:srgbClr val="000000"/>
                  </a:solidFill>
                  <a:latin typeface="simsun,arial"/>
                </a:endParaRPr>
              </a:p>
              <a:p>
                <a:r>
                  <a:rPr lang="zh-CN" altLang="en-US" kern="100" dirty="0">
                    <a:solidFill>
                      <a:srgbClr val="000000"/>
                    </a:solidFill>
                    <a:latin typeface="simsun,arial"/>
                  </a:rPr>
                  <a:t>根据几何关系得到左上角坐标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zh-CN" kern="100" dirty="0">
                  <a:solidFill>
                    <a:srgbClr val="000000"/>
                  </a:solidFill>
                  <a:latin typeface="simsun,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US" altLang="zh-CN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kern="100" dirty="0">
                  <a:solidFill>
                    <a:srgbClr val="000000"/>
                  </a:solidFill>
                  <a:latin typeface="simsun,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zh-CN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kern="100" dirty="0">
                  <a:solidFill>
                    <a:srgbClr val="000000"/>
                  </a:solidFill>
                  <a:latin typeface="simsun,arial"/>
                </a:endParaRPr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74F8C30-E4AB-4772-9CE2-66E1548FB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74" y="2599078"/>
                <a:ext cx="7905750" cy="2779864"/>
              </a:xfrm>
              <a:prstGeom prst="rect">
                <a:avLst/>
              </a:prstGeom>
              <a:blipFill>
                <a:blip r:embed="rId6"/>
                <a:stretch>
                  <a:fillRect l="-617" t="-8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6847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4615913" y="429804"/>
            <a:ext cx="296017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2400" b="1" dirty="0">
                <a:solidFill>
                  <a:prstClr val="black"/>
                </a:solidFill>
              </a:rPr>
              <a:t>检测模型</a:t>
            </a:r>
            <a:r>
              <a:rPr lang="en-US" altLang="zh-CN" sz="2400" b="1" dirty="0">
                <a:solidFill>
                  <a:prstClr val="black"/>
                </a:solidFill>
              </a:rPr>
              <a:t>&amp;</a:t>
            </a:r>
            <a:r>
              <a:rPr lang="zh-CN" altLang="en-US" sz="2400" b="1" dirty="0">
                <a:solidFill>
                  <a:prstClr val="black"/>
                </a:solidFill>
              </a:rPr>
              <a:t>迁移学习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341813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0C5C28E-71D2-42CE-9581-83304371551F}"/>
              </a:ext>
            </a:extLst>
          </p:cNvPr>
          <p:cNvSpPr txBox="1"/>
          <p:nvPr/>
        </p:nvSpPr>
        <p:spPr>
          <a:xfrm>
            <a:off x="534693" y="1361102"/>
            <a:ext cx="1137575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/>
              <a:t>模型选择：</a:t>
            </a:r>
            <a:endParaRPr lang="en-US" altLang="zh-CN" sz="2000" dirty="0"/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/>
              <a:t>目标检测模型分为两阶段目标检测模型和单阶段目标检测模型。</a:t>
            </a:r>
            <a:endParaRPr lang="en-US" altLang="zh-CN" sz="2000" dirty="0"/>
          </a:p>
          <a:p>
            <a:pPr marL="342900" indent="-34290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两阶段目标检测模型：区域生成</a:t>
            </a:r>
            <a:r>
              <a:rPr lang="en-US" altLang="zh-CN" sz="2000" dirty="0"/>
              <a:t>+</a:t>
            </a:r>
            <a:r>
              <a:rPr lang="zh-CN" altLang="en-US" sz="2000" dirty="0"/>
              <a:t>区域验证。</a:t>
            </a:r>
            <a:endParaRPr lang="en-US" altLang="zh-CN" sz="2000" dirty="0"/>
          </a:p>
          <a:p>
            <a:pPr marL="342900" indent="-34290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单阶段目标检测：一个计算阶段直接生成位置和类别预测。</a:t>
            </a:r>
            <a:endParaRPr lang="en-US" altLang="zh-CN" sz="2000" dirty="0"/>
          </a:p>
          <a:p>
            <a:pPr algn="just">
              <a:spcBef>
                <a:spcPts val="0"/>
              </a:spcBef>
              <a:spcAft>
                <a:spcPts val="0"/>
              </a:spcAft>
            </a:pPr>
            <a:endParaRPr lang="en-US" altLang="zh-CN" sz="2000" dirty="0"/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/>
              <a:t>综合精度和速度考量，我们使用单阶段目标检测模型，首先在较简单的</a:t>
            </a:r>
            <a:r>
              <a:rPr lang="en-US" altLang="zh-CN" sz="2000" dirty="0" err="1"/>
              <a:t>RetinaNet</a:t>
            </a:r>
            <a:r>
              <a:rPr lang="zh-CN" altLang="en-US" sz="2000" dirty="0"/>
              <a:t>上进行设计验证，然后再</a:t>
            </a:r>
            <a:r>
              <a:rPr lang="en-US" altLang="zh-CN" sz="2000" dirty="0"/>
              <a:t>Yolo series</a:t>
            </a:r>
            <a:r>
              <a:rPr lang="zh-CN" altLang="en-US" sz="2000" dirty="0"/>
              <a:t>上进行泛化性能的实验</a:t>
            </a:r>
            <a:endParaRPr lang="en-US" altLang="zh-CN" sz="2000" dirty="0"/>
          </a:p>
          <a:p>
            <a:pPr algn="just">
              <a:spcBef>
                <a:spcPts val="0"/>
              </a:spcBef>
              <a:spcAft>
                <a:spcPts val="0"/>
              </a:spcAft>
            </a:pPr>
            <a:endParaRPr lang="en-US" altLang="zh-CN" sz="2000" dirty="0"/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/>
              <a:t>迁移学习：</a:t>
            </a:r>
            <a:endParaRPr lang="en-US" altLang="zh-CN" sz="2000" dirty="0"/>
          </a:p>
          <a:p>
            <a:r>
              <a:rPr lang="zh-CN" altLang="en-US" sz="2000" kern="100" spc="0" dirty="0">
                <a:solidFill>
                  <a:srgbClr val="000000"/>
                </a:solidFill>
                <a:effectLst/>
                <a:latin typeface="&quot;times new roman&quot;,simsun"/>
              </a:rPr>
              <a:t>在本实验中，考虑到可用训练数据量规模较小（仅有</a:t>
            </a:r>
            <a:r>
              <a:rPr lang="en-US" altLang="zh-CN" sz="2000" kern="100" spc="0" dirty="0">
                <a:solidFill>
                  <a:srgbClr val="000000"/>
                </a:solidFill>
                <a:effectLst/>
                <a:latin typeface="times new roman,simsun"/>
              </a:rPr>
              <a:t>291</a:t>
            </a:r>
            <a:r>
              <a:rPr lang="zh-CN" altLang="en-US" sz="2000" kern="100" spc="0" dirty="0">
                <a:solidFill>
                  <a:srgbClr val="000000"/>
                </a:solidFill>
                <a:effectLst/>
                <a:latin typeface="times new roman,simsun"/>
              </a:rPr>
              <a:t>张训练图像，数百个目标实例</a:t>
            </a:r>
            <a:r>
              <a:rPr lang="zh-CN" altLang="en-US" sz="2000" kern="100" spc="0" dirty="0">
                <a:solidFill>
                  <a:srgbClr val="000000"/>
                </a:solidFill>
                <a:effectLst/>
                <a:latin typeface="&quot;times new roman&quot;,simsun"/>
              </a:rPr>
              <a:t>）从头训练一个新的模型必然陷入过拟合中，因此我们采用迁移学习的方式，向目标模型加载</a:t>
            </a:r>
            <a:r>
              <a:rPr lang="en-US" altLang="zh-CN" sz="2000" kern="100" spc="0" dirty="0">
                <a:solidFill>
                  <a:srgbClr val="000000"/>
                </a:solidFill>
                <a:effectLst/>
                <a:latin typeface="times new roman,simsun"/>
              </a:rPr>
              <a:t>COCO</a:t>
            </a:r>
            <a:r>
              <a:rPr lang="zh-CN" altLang="en-US" sz="2000" kern="100" spc="0" dirty="0">
                <a:solidFill>
                  <a:srgbClr val="000000"/>
                </a:solidFill>
                <a:effectLst/>
                <a:latin typeface="times new roman,simsun"/>
              </a:rPr>
              <a:t>数据集预训练权重，在其基础上以迁移学习的思想训练新的目标检测模型。</a:t>
            </a:r>
            <a:endParaRPr lang="zh-CN" altLang="en-US" sz="2000" dirty="0"/>
          </a:p>
          <a:p>
            <a:pPr algn="just">
              <a:spcBef>
                <a:spcPts val="0"/>
              </a:spcBef>
              <a:spcAft>
                <a:spcPts val="0"/>
              </a:spcAft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436298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7" t="881" r="12567" b="-881"/>
          <a:stretch>
            <a:fillRect/>
          </a:stretch>
        </p:blipFill>
        <p:spPr>
          <a:xfrm>
            <a:off x="1" y="-1"/>
            <a:ext cx="6484775" cy="6858001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/>
          <a:srcRect l="28405"/>
          <a:stretch>
            <a:fillRect/>
          </a:stretch>
        </p:blipFill>
        <p:spPr>
          <a:xfrm>
            <a:off x="4884" y="0"/>
            <a:ext cx="7394428" cy="6858001"/>
          </a:xfrm>
          <a:custGeom>
            <a:avLst/>
            <a:gdLst>
              <a:gd name="connsiteX0" fmla="*/ 0 w 7394428"/>
              <a:gd name="connsiteY0" fmla="*/ 0 h 6858001"/>
              <a:gd name="connsiteX1" fmla="*/ 7394428 w 7394428"/>
              <a:gd name="connsiteY1" fmla="*/ 0 h 6858001"/>
              <a:gd name="connsiteX2" fmla="*/ 7394428 w 7394428"/>
              <a:gd name="connsiteY2" fmla="*/ 6858001 h 6858001"/>
              <a:gd name="connsiteX3" fmla="*/ 0 w 739442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4428" h="6858001">
                <a:moveTo>
                  <a:pt x="0" y="0"/>
                </a:moveTo>
                <a:lnTo>
                  <a:pt x="7394428" y="0"/>
                </a:lnTo>
                <a:lnTo>
                  <a:pt x="7394428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6665167" y="3489404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4000" b="1" dirty="0">
                <a:solidFill>
                  <a:prstClr val="black"/>
                </a:solidFill>
              </a:rPr>
              <a:t>模型训练与结果分析</a:t>
            </a:r>
            <a:endParaRPr lang="zh-CN" altLang="zh-CN" sz="4000" b="1" dirty="0">
              <a:solidFill>
                <a:prstClr val="black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550867" y="2846169"/>
            <a:ext cx="0" cy="13049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65167" y="2846169"/>
            <a:ext cx="211186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chemeClr val="accent1"/>
                </a:solidFill>
              </a:rPr>
              <a:t>PART03</a:t>
            </a:r>
            <a:endParaRPr lang="zh-CN" altLang="en-US"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6656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2" name="文本框 25">
            <a:extLst>
              <a:ext uri="{FF2B5EF4-FFF2-40B4-BE49-F238E27FC236}">
                <a16:creationId xmlns:a16="http://schemas.microsoft.com/office/drawing/2014/main" id="{4FE15E37-ECCA-41AB-0819-85EF354EF615}"/>
              </a:ext>
            </a:extLst>
          </p:cNvPr>
          <p:cNvSpPr txBox="1"/>
          <p:nvPr/>
        </p:nvSpPr>
        <p:spPr>
          <a:xfrm>
            <a:off x="5000333" y="451069"/>
            <a:ext cx="219133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en-US" altLang="zh-CN" sz="3200" b="1" dirty="0" err="1">
                <a:solidFill>
                  <a:prstClr val="black"/>
                </a:solidFill>
              </a:rPr>
              <a:t>RetinaNet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C93F007-F68B-4F4D-A597-2DFE60A63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40"/>
          <a:stretch/>
        </p:blipFill>
        <p:spPr bwMode="auto">
          <a:xfrm>
            <a:off x="1250764" y="2126212"/>
            <a:ext cx="9690472" cy="260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6592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2" name="文本框 25">
            <a:extLst>
              <a:ext uri="{FF2B5EF4-FFF2-40B4-BE49-F238E27FC236}">
                <a16:creationId xmlns:a16="http://schemas.microsoft.com/office/drawing/2014/main" id="{4FE15E37-ECCA-41AB-0819-85EF354EF615}"/>
              </a:ext>
            </a:extLst>
          </p:cNvPr>
          <p:cNvSpPr txBox="1"/>
          <p:nvPr/>
        </p:nvSpPr>
        <p:spPr>
          <a:xfrm>
            <a:off x="5000333" y="451069"/>
            <a:ext cx="219133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en-US" altLang="zh-CN" sz="3200" b="1" dirty="0" err="1">
                <a:solidFill>
                  <a:prstClr val="black"/>
                </a:solidFill>
              </a:rPr>
              <a:t>RetinaNet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6AE4C95-9506-4EC6-A176-EB785ACB8632}"/>
                  </a:ext>
                </a:extLst>
              </p:cNvPr>
              <p:cNvSpPr txBox="1"/>
              <p:nvPr/>
            </p:nvSpPr>
            <p:spPr>
              <a:xfrm>
                <a:off x="1171575" y="1366242"/>
                <a:ext cx="9848850" cy="3690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        </a:t>
                </a:r>
                <a:r>
                  <a:rPr lang="en-US" altLang="zh-CN" sz="2000" dirty="0" err="1"/>
                  <a:t>RetinaNet</a:t>
                </a:r>
                <a:r>
                  <a:rPr lang="zh-CN" altLang="en-US" sz="2000" dirty="0"/>
                  <a:t>主要关注的是正负样本极度不平衡的问题。不同于两阶段检测器的两阶段级联结构以及启发式采样，</a:t>
                </a:r>
                <a:r>
                  <a:rPr lang="en-US" altLang="zh-CN" sz="2000" dirty="0" err="1"/>
                  <a:t>RetinaNet</a:t>
                </a:r>
                <a:r>
                  <a:rPr lang="zh-CN" altLang="en-US" sz="2000" dirty="0"/>
                  <a:t>提出新的</a:t>
                </a:r>
                <a:r>
                  <a:rPr lang="en-US" altLang="zh-CN" sz="2000" dirty="0"/>
                  <a:t>Focal loss</a:t>
                </a:r>
                <a:r>
                  <a:rPr lang="zh-CN" altLang="en-US" sz="2000" dirty="0"/>
                  <a:t>函数用于解决类别不平衡问题。</a:t>
                </a:r>
                <a:endParaRPr lang="en-US" altLang="zh-CN" sz="2000" dirty="0"/>
              </a:p>
              <a:p>
                <a:r>
                  <a:rPr lang="en-US" altLang="zh-CN" sz="2000" dirty="0"/>
                  <a:t>Cross Entropy loss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 i="0">
                                      <a:latin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dirty="0"/>
              </a:p>
              <a:p>
                <a:r>
                  <a:rPr lang="en-US" altLang="zh-CN" sz="2000" dirty="0"/>
                  <a:t>        Focal loss</a:t>
                </a:r>
                <a:r>
                  <a:rPr lang="zh-CN" altLang="en-US" sz="2000" dirty="0"/>
                  <a:t>在其基础上增加调整因子，用于降低高置信度样本的损失：</a:t>
                </a:r>
                <a:endParaRPr lang="en-US" altLang="zh-CN" sz="2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𝐹𝐿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6AE4C95-9506-4EC6-A176-EB785ACB8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575" y="1366242"/>
                <a:ext cx="9848850" cy="3690819"/>
              </a:xfrm>
              <a:prstGeom prst="rect">
                <a:avLst/>
              </a:prstGeom>
              <a:blipFill>
                <a:blip r:embed="rId4"/>
                <a:stretch>
                  <a:fillRect l="-619" t="-825" r="-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0067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2" name="文本框 25">
            <a:extLst>
              <a:ext uri="{FF2B5EF4-FFF2-40B4-BE49-F238E27FC236}">
                <a16:creationId xmlns:a16="http://schemas.microsoft.com/office/drawing/2014/main" id="{4FE15E37-ECCA-41AB-0819-85EF354EF615}"/>
              </a:ext>
            </a:extLst>
          </p:cNvPr>
          <p:cNvSpPr txBox="1"/>
          <p:nvPr/>
        </p:nvSpPr>
        <p:spPr>
          <a:xfrm>
            <a:off x="5000333" y="451069"/>
            <a:ext cx="219133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en-US" altLang="zh-CN" sz="3200" b="1" dirty="0" err="1">
                <a:solidFill>
                  <a:prstClr val="black"/>
                </a:solidFill>
              </a:rPr>
              <a:t>RetinaNet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AE4C95-9506-4EC6-A176-EB785ACB8632}"/>
              </a:ext>
            </a:extLst>
          </p:cNvPr>
          <p:cNvSpPr txBox="1"/>
          <p:nvPr/>
        </p:nvSpPr>
        <p:spPr>
          <a:xfrm>
            <a:off x="790575" y="1156692"/>
            <a:ext cx="433161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dirty="0"/>
              <a:t>基本性能测试：</a:t>
            </a:r>
            <a:endParaRPr lang="en-US" altLang="zh-CN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2</a:t>
            </a:r>
            <a:r>
              <a:rPr lang="zh-CN" altLang="en-US" sz="2000" dirty="0"/>
              <a:t>张</a:t>
            </a:r>
            <a:r>
              <a:rPr lang="en-US" altLang="zh-CN" sz="2000" dirty="0"/>
              <a:t>Nvidia Titan XP</a:t>
            </a:r>
            <a:endParaRPr lang="en-US" altLang="zh-CN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dirty="0"/>
              <a:t>Batch size=4, </a:t>
            </a:r>
            <a:r>
              <a:rPr lang="en-US" altLang="zh-CN" sz="2000" b="0" dirty="0" err="1"/>
              <a:t>max_epoch</a:t>
            </a:r>
            <a:r>
              <a:rPr lang="en-US" altLang="zh-CN" sz="2000" b="0" dirty="0"/>
              <a:t>=24;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Momentum SGD: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momentum=0.9,learning rate=0.01, </a:t>
            </a:r>
            <a:r>
              <a:rPr lang="en-US" altLang="zh-CN" sz="2000" dirty="0" err="1"/>
              <a:t>weight_decay</a:t>
            </a:r>
            <a:r>
              <a:rPr lang="en-US" altLang="zh-CN" sz="2000" dirty="0"/>
              <a:t>=1e-4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前</a:t>
            </a:r>
            <a:r>
              <a:rPr lang="en-US" altLang="zh-CN" sz="2000" dirty="0"/>
              <a:t>500iteration</a:t>
            </a:r>
            <a:r>
              <a:rPr lang="zh-CN" altLang="en-US" sz="2000" dirty="0"/>
              <a:t>使用线性学习率预热</a:t>
            </a: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使用阶梯学习率更新策略，在</a:t>
            </a:r>
            <a:r>
              <a:rPr lang="en-US" altLang="zh-CN" sz="2000" dirty="0"/>
              <a:t>16</a:t>
            </a:r>
            <a:r>
              <a:rPr lang="zh-CN" altLang="en-US" sz="2000" dirty="0"/>
              <a:t>、</a:t>
            </a:r>
            <a:r>
              <a:rPr lang="en-US" altLang="zh-CN" sz="2000" dirty="0"/>
              <a:t>22epoch</a:t>
            </a:r>
            <a:r>
              <a:rPr lang="zh-CN" altLang="en-US" sz="2000" dirty="0"/>
              <a:t>分别对学习率进行缩减，缩减比</a:t>
            </a:r>
            <a:r>
              <a:rPr lang="en-US" altLang="zh-CN" sz="2000" dirty="0"/>
              <a:t>gamma=0.1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轻度数据增强</a:t>
            </a:r>
            <a:endParaRPr lang="en-US" altLang="zh-CN" sz="2000" b="0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38FE9FA0-D320-440F-BE95-FDBF53B41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948867"/>
              </p:ext>
            </p:extLst>
          </p:nvPr>
        </p:nvGraphicFramePr>
        <p:xfrm>
          <a:off x="5985574" y="2020570"/>
          <a:ext cx="5788027" cy="2334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861">
                  <a:extLst>
                    <a:ext uri="{9D8B030D-6E8A-4147-A177-3AD203B41FA5}">
                      <a16:colId xmlns:a16="http://schemas.microsoft.com/office/drawing/2014/main" val="2096964326"/>
                    </a:ext>
                  </a:extLst>
                </a:gridCol>
                <a:gridCol w="826861">
                  <a:extLst>
                    <a:ext uri="{9D8B030D-6E8A-4147-A177-3AD203B41FA5}">
                      <a16:colId xmlns:a16="http://schemas.microsoft.com/office/drawing/2014/main" val="1620318116"/>
                    </a:ext>
                  </a:extLst>
                </a:gridCol>
                <a:gridCol w="826861">
                  <a:extLst>
                    <a:ext uri="{9D8B030D-6E8A-4147-A177-3AD203B41FA5}">
                      <a16:colId xmlns:a16="http://schemas.microsoft.com/office/drawing/2014/main" val="1278786012"/>
                    </a:ext>
                  </a:extLst>
                </a:gridCol>
                <a:gridCol w="826861">
                  <a:extLst>
                    <a:ext uri="{9D8B030D-6E8A-4147-A177-3AD203B41FA5}">
                      <a16:colId xmlns:a16="http://schemas.microsoft.com/office/drawing/2014/main" val="1702845820"/>
                    </a:ext>
                  </a:extLst>
                </a:gridCol>
                <a:gridCol w="826861">
                  <a:extLst>
                    <a:ext uri="{9D8B030D-6E8A-4147-A177-3AD203B41FA5}">
                      <a16:colId xmlns:a16="http://schemas.microsoft.com/office/drawing/2014/main" val="1428743575"/>
                    </a:ext>
                  </a:extLst>
                </a:gridCol>
                <a:gridCol w="826861">
                  <a:extLst>
                    <a:ext uri="{9D8B030D-6E8A-4147-A177-3AD203B41FA5}">
                      <a16:colId xmlns:a16="http://schemas.microsoft.com/office/drawing/2014/main" val="2565043479"/>
                    </a:ext>
                  </a:extLst>
                </a:gridCol>
                <a:gridCol w="826861">
                  <a:extLst>
                    <a:ext uri="{9D8B030D-6E8A-4147-A177-3AD203B41FA5}">
                      <a16:colId xmlns:a16="http://schemas.microsoft.com/office/drawing/2014/main" val="579416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endParaRPr 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mAP50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mAP75</a:t>
                      </a:r>
                      <a:endParaRPr 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mAPs</a:t>
                      </a:r>
                      <a:endParaRPr 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mAPm</a:t>
                      </a:r>
                      <a:endParaRPr 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mAPl</a:t>
                      </a:r>
                      <a:endParaRPr 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6893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</a:t>
                      </a:r>
                      <a:endParaRPr 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0.636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0.889</a:t>
                      </a:r>
                      <a:endParaRPr lang="zh-CN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0.749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0.435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0.769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974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slagcar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0.541</a:t>
                      </a:r>
                      <a:endParaRPr lang="zh-CN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0.845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0.622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0.394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0.747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5720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excavator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0.42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0.711</a:t>
                      </a:r>
                      <a:endParaRPr lang="zh-CN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0.376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0.229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0.66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2744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bulldozer</a:t>
                      </a:r>
                      <a:endParaRPr 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0.683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0.683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3984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soilcompactor</a:t>
                      </a:r>
                      <a:endParaRPr 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</a:t>
                      </a:r>
                      <a:endParaRPr lang="zh-CN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728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600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2" name="文本框 25">
            <a:extLst>
              <a:ext uri="{FF2B5EF4-FFF2-40B4-BE49-F238E27FC236}">
                <a16:creationId xmlns:a16="http://schemas.microsoft.com/office/drawing/2014/main" id="{4FE15E37-ECCA-41AB-0819-85EF354EF615}"/>
              </a:ext>
            </a:extLst>
          </p:cNvPr>
          <p:cNvSpPr txBox="1"/>
          <p:nvPr/>
        </p:nvSpPr>
        <p:spPr>
          <a:xfrm>
            <a:off x="5000333" y="451069"/>
            <a:ext cx="219133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en-US" altLang="zh-CN" sz="3200" b="1" dirty="0" err="1">
                <a:solidFill>
                  <a:prstClr val="black"/>
                </a:solidFill>
              </a:rPr>
              <a:t>RetinaNet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75B2B4-AC52-43E7-8388-1AA348FCB2C0}"/>
              </a:ext>
            </a:extLst>
          </p:cNvPr>
          <p:cNvSpPr txBox="1"/>
          <p:nvPr/>
        </p:nvSpPr>
        <p:spPr>
          <a:xfrm>
            <a:off x="906222" y="1353185"/>
            <a:ext cx="399899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dirty="0"/>
              <a:t>自定义实验：</a:t>
            </a:r>
            <a:endParaRPr lang="en-US" altLang="zh-CN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2</a:t>
            </a:r>
            <a:r>
              <a:rPr lang="zh-CN" altLang="en-US" sz="2000" dirty="0"/>
              <a:t>张</a:t>
            </a:r>
            <a:r>
              <a:rPr lang="en-US" altLang="zh-CN" sz="2000" dirty="0"/>
              <a:t>Nvidia Titan XP</a:t>
            </a:r>
            <a:endParaRPr lang="en-US" altLang="zh-CN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dirty="0"/>
              <a:t>Batch size=4, </a:t>
            </a:r>
            <a:r>
              <a:rPr lang="en-US" altLang="zh-CN" sz="2000" b="0" dirty="0" err="1"/>
              <a:t>max_epoch</a:t>
            </a:r>
            <a:r>
              <a:rPr lang="en-US" altLang="zh-CN" sz="2000" b="0" dirty="0"/>
              <a:t>=70;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Momentum SGD: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momentum=0.9,learning rate=0.01, </a:t>
            </a:r>
            <a:r>
              <a:rPr lang="en-US" altLang="zh-CN" sz="2000" dirty="0" err="1"/>
              <a:t>weight_decay</a:t>
            </a:r>
            <a:r>
              <a:rPr lang="en-US" altLang="zh-CN" sz="2000" dirty="0"/>
              <a:t>=1e-4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前</a:t>
            </a:r>
            <a:r>
              <a:rPr lang="en-US" altLang="zh-CN" sz="2000" dirty="0"/>
              <a:t>10epoch</a:t>
            </a:r>
            <a:r>
              <a:rPr lang="zh-CN" altLang="en-US" sz="2000" dirty="0"/>
              <a:t>使用线性学习率预热</a:t>
            </a: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使用阶梯学习率更新策略，在</a:t>
            </a:r>
            <a:r>
              <a:rPr lang="en-US" altLang="zh-CN" sz="2000" dirty="0"/>
              <a:t>20</a:t>
            </a:r>
            <a:r>
              <a:rPr lang="zh-CN" altLang="en-US" sz="2000" dirty="0"/>
              <a:t>、</a:t>
            </a:r>
            <a:r>
              <a:rPr lang="en-US" altLang="zh-CN" sz="2000" dirty="0"/>
              <a:t>40</a:t>
            </a:r>
            <a:r>
              <a:rPr lang="zh-CN" altLang="en-US" sz="2000" dirty="0"/>
              <a:t>、</a:t>
            </a:r>
            <a:r>
              <a:rPr lang="en-US" altLang="zh-CN" sz="2000" dirty="0"/>
              <a:t>60epoch</a:t>
            </a:r>
            <a:r>
              <a:rPr lang="zh-CN" altLang="en-US" sz="2000" dirty="0"/>
              <a:t>分别对学习率进行缩减，缩减比</a:t>
            </a:r>
            <a:r>
              <a:rPr lang="en-US" altLang="zh-CN" sz="2000" dirty="0"/>
              <a:t>gamma=0.5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0" dirty="0"/>
              <a:t>自定义数据增强</a:t>
            </a:r>
            <a:endParaRPr lang="en-US" altLang="zh-CN" sz="2000" b="0" dirty="0"/>
          </a:p>
        </p:txBody>
      </p:sp>
      <p:graphicFrame>
        <p:nvGraphicFramePr>
          <p:cNvPr id="11" name="表格 6">
            <a:extLst>
              <a:ext uri="{FF2B5EF4-FFF2-40B4-BE49-F238E27FC236}">
                <a16:creationId xmlns:a16="http://schemas.microsoft.com/office/drawing/2014/main" id="{6BDCCF83-17BD-4C64-AB35-C172DA8BCE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729233"/>
              </p:ext>
            </p:extLst>
          </p:nvPr>
        </p:nvGraphicFramePr>
        <p:xfrm>
          <a:off x="5688039" y="2171545"/>
          <a:ext cx="5788027" cy="2334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861">
                  <a:extLst>
                    <a:ext uri="{9D8B030D-6E8A-4147-A177-3AD203B41FA5}">
                      <a16:colId xmlns:a16="http://schemas.microsoft.com/office/drawing/2014/main" val="2096964326"/>
                    </a:ext>
                  </a:extLst>
                </a:gridCol>
                <a:gridCol w="826861">
                  <a:extLst>
                    <a:ext uri="{9D8B030D-6E8A-4147-A177-3AD203B41FA5}">
                      <a16:colId xmlns:a16="http://schemas.microsoft.com/office/drawing/2014/main" val="1620318116"/>
                    </a:ext>
                  </a:extLst>
                </a:gridCol>
                <a:gridCol w="826861">
                  <a:extLst>
                    <a:ext uri="{9D8B030D-6E8A-4147-A177-3AD203B41FA5}">
                      <a16:colId xmlns:a16="http://schemas.microsoft.com/office/drawing/2014/main" val="1278786012"/>
                    </a:ext>
                  </a:extLst>
                </a:gridCol>
                <a:gridCol w="826861">
                  <a:extLst>
                    <a:ext uri="{9D8B030D-6E8A-4147-A177-3AD203B41FA5}">
                      <a16:colId xmlns:a16="http://schemas.microsoft.com/office/drawing/2014/main" val="1702845820"/>
                    </a:ext>
                  </a:extLst>
                </a:gridCol>
                <a:gridCol w="826861">
                  <a:extLst>
                    <a:ext uri="{9D8B030D-6E8A-4147-A177-3AD203B41FA5}">
                      <a16:colId xmlns:a16="http://schemas.microsoft.com/office/drawing/2014/main" val="1428743575"/>
                    </a:ext>
                  </a:extLst>
                </a:gridCol>
                <a:gridCol w="826861">
                  <a:extLst>
                    <a:ext uri="{9D8B030D-6E8A-4147-A177-3AD203B41FA5}">
                      <a16:colId xmlns:a16="http://schemas.microsoft.com/office/drawing/2014/main" val="2565043479"/>
                    </a:ext>
                  </a:extLst>
                </a:gridCol>
                <a:gridCol w="826861">
                  <a:extLst>
                    <a:ext uri="{9D8B030D-6E8A-4147-A177-3AD203B41FA5}">
                      <a16:colId xmlns:a16="http://schemas.microsoft.com/office/drawing/2014/main" val="579416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mAP50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mAP75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mAPs</a:t>
                      </a:r>
                      <a:endParaRPr 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mAPm</a:t>
                      </a:r>
                      <a:endParaRPr 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mAPl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6893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</a:t>
                      </a:r>
                      <a:endParaRPr 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0.677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0.952</a:t>
                      </a:r>
                      <a:endParaRPr lang="zh-CN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0.781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0.511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0.776</a:t>
                      </a:r>
                      <a:endParaRPr lang="zh-CN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974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slagcar</a:t>
                      </a:r>
                      <a:endParaRPr 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0.608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0.932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0.734</a:t>
                      </a:r>
                      <a:endParaRPr lang="zh-CN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</a:t>
                      </a:r>
                      <a:endParaRPr lang="zh-CN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0.517</a:t>
                      </a:r>
                      <a:endParaRPr lang="zh-CN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0.733</a:t>
                      </a:r>
                      <a:endParaRPr lang="zh-CN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5720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excavator</a:t>
                      </a:r>
                      <a:endParaRPr 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0.485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0.875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0.39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0.299</a:t>
                      </a:r>
                      <a:endParaRPr lang="zh-CN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0.696</a:t>
                      </a:r>
                      <a:endParaRPr lang="zh-CN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2744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bulldozer</a:t>
                      </a:r>
                      <a:endParaRPr 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0.717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0.717</a:t>
                      </a:r>
                      <a:endParaRPr lang="zh-CN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3984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soilcompactor</a:t>
                      </a:r>
                      <a:endParaRPr 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zh-CN" altLang="en-US" sz="2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zh-CN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</a:t>
                      </a:r>
                      <a:endParaRPr lang="zh-CN" alt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728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3674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2" name="文本框 25">
            <a:extLst>
              <a:ext uri="{FF2B5EF4-FFF2-40B4-BE49-F238E27FC236}">
                <a16:creationId xmlns:a16="http://schemas.microsoft.com/office/drawing/2014/main" id="{4FE15E37-ECCA-41AB-0819-85EF354EF615}"/>
              </a:ext>
            </a:extLst>
          </p:cNvPr>
          <p:cNvSpPr txBox="1"/>
          <p:nvPr/>
        </p:nvSpPr>
        <p:spPr>
          <a:xfrm>
            <a:off x="5119541" y="451069"/>
            <a:ext cx="195291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en-US" altLang="zh-CN" sz="3200" b="1" dirty="0">
                <a:solidFill>
                  <a:prstClr val="black"/>
                </a:solidFill>
              </a:rPr>
              <a:t>YOLOv5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86900DF-CC03-4EC1-AF56-636CFF29BE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651" y="1051728"/>
            <a:ext cx="5948655" cy="543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760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2" name="文本框 25">
            <a:extLst>
              <a:ext uri="{FF2B5EF4-FFF2-40B4-BE49-F238E27FC236}">
                <a16:creationId xmlns:a16="http://schemas.microsoft.com/office/drawing/2014/main" id="{4FE15E37-ECCA-41AB-0819-85EF354EF615}"/>
              </a:ext>
            </a:extLst>
          </p:cNvPr>
          <p:cNvSpPr txBox="1"/>
          <p:nvPr/>
        </p:nvSpPr>
        <p:spPr>
          <a:xfrm>
            <a:off x="5119541" y="451069"/>
            <a:ext cx="195291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en-US" altLang="zh-CN" sz="3200" b="1" dirty="0">
                <a:solidFill>
                  <a:prstClr val="black"/>
                </a:solidFill>
              </a:rPr>
              <a:t>YOLOv5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AE4C95-9506-4EC6-A176-EB785ACB8632}"/>
              </a:ext>
            </a:extLst>
          </p:cNvPr>
          <p:cNvSpPr txBox="1"/>
          <p:nvPr/>
        </p:nvSpPr>
        <p:spPr>
          <a:xfrm>
            <a:off x="1280966" y="1899363"/>
            <a:ext cx="9823570" cy="2345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spc="0" dirty="0">
                <a:solidFill>
                  <a:srgbClr val="000000"/>
                </a:solidFill>
                <a:effectLst/>
                <a:latin typeface="times new roman,simsun"/>
              </a:rPr>
              <a:t>novelty</a:t>
            </a:r>
            <a:r>
              <a:rPr lang="zh-CN" altLang="en-US" sz="2000" kern="100" spc="0" dirty="0">
                <a:solidFill>
                  <a:srgbClr val="000000"/>
                </a:solidFill>
                <a:effectLst/>
                <a:latin typeface="times new roman,simsun"/>
              </a:rPr>
              <a:t>：</a:t>
            </a:r>
            <a:endParaRPr lang="zh-CN" altLang="en-US" sz="2000" dirty="0">
              <a:effectLst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spc="0" dirty="0">
                <a:solidFill>
                  <a:srgbClr val="000000"/>
                </a:solidFill>
                <a:effectLst/>
                <a:latin typeface="times new roman,simsun"/>
              </a:rPr>
              <a:t>1.</a:t>
            </a:r>
            <a:r>
              <a:rPr lang="zh-CN" altLang="en-US" sz="2000" kern="100" spc="0" dirty="0">
                <a:solidFill>
                  <a:srgbClr val="000000"/>
                </a:solidFill>
                <a:effectLst/>
                <a:latin typeface="times new roman,simsun"/>
              </a:rPr>
              <a:t>输入端：</a:t>
            </a:r>
            <a:r>
              <a:rPr lang="en-US" altLang="zh-CN" sz="2000" kern="100" spc="0" dirty="0">
                <a:solidFill>
                  <a:srgbClr val="000000"/>
                </a:solidFill>
                <a:effectLst/>
                <a:latin typeface="times new roman,simsun"/>
              </a:rPr>
              <a:t>Mosaic</a:t>
            </a:r>
            <a:r>
              <a:rPr lang="zh-CN" altLang="en-US" sz="2000" kern="100" spc="0" dirty="0">
                <a:solidFill>
                  <a:srgbClr val="000000"/>
                </a:solidFill>
                <a:effectLst/>
                <a:latin typeface="times new roman,simsun"/>
              </a:rPr>
              <a:t>数据增强、自适应锚框计算、自适应图片缩放；</a:t>
            </a:r>
            <a:endParaRPr lang="zh-CN" altLang="en-US" sz="2000" dirty="0">
              <a:effectLst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spc="0" dirty="0">
                <a:solidFill>
                  <a:srgbClr val="000000"/>
                </a:solidFill>
                <a:effectLst/>
                <a:latin typeface="times new roman,simsun"/>
              </a:rPr>
              <a:t>2.Backbone</a:t>
            </a:r>
            <a:r>
              <a:rPr lang="zh-CN" altLang="en-US" sz="2000" kern="100" spc="0" dirty="0">
                <a:solidFill>
                  <a:srgbClr val="000000"/>
                </a:solidFill>
                <a:effectLst/>
                <a:latin typeface="times new roman,simsun"/>
              </a:rPr>
              <a:t>：</a:t>
            </a:r>
            <a:r>
              <a:rPr lang="en-US" altLang="zh-CN" sz="2000" kern="100" spc="0" dirty="0">
                <a:solidFill>
                  <a:srgbClr val="000000"/>
                </a:solidFill>
                <a:effectLst/>
                <a:latin typeface="times new roman,simsun"/>
              </a:rPr>
              <a:t>Focus</a:t>
            </a:r>
            <a:r>
              <a:rPr lang="zh-CN" altLang="en-US" sz="2000" kern="100" spc="0" dirty="0">
                <a:solidFill>
                  <a:srgbClr val="000000"/>
                </a:solidFill>
                <a:effectLst/>
                <a:latin typeface="times new roman,simsun"/>
              </a:rPr>
              <a:t>结构与</a:t>
            </a:r>
            <a:r>
              <a:rPr lang="en-US" altLang="zh-CN" sz="2000" kern="100" spc="0" dirty="0">
                <a:solidFill>
                  <a:srgbClr val="000000"/>
                </a:solidFill>
                <a:effectLst/>
                <a:latin typeface="times new roman,simsun"/>
              </a:rPr>
              <a:t>CSP</a:t>
            </a:r>
            <a:r>
              <a:rPr lang="zh-CN" altLang="en-US" sz="2000" kern="100" spc="0" dirty="0">
                <a:solidFill>
                  <a:srgbClr val="000000"/>
                </a:solidFill>
                <a:effectLst/>
                <a:latin typeface="times new roman,simsun"/>
              </a:rPr>
              <a:t>结构；</a:t>
            </a:r>
            <a:endParaRPr lang="zh-CN" altLang="en-US" sz="2000" dirty="0">
              <a:effectLst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spc="0" dirty="0">
                <a:solidFill>
                  <a:srgbClr val="000000"/>
                </a:solidFill>
                <a:effectLst/>
                <a:latin typeface="times new roman,simsun"/>
              </a:rPr>
              <a:t>3.Neck</a:t>
            </a:r>
            <a:r>
              <a:rPr lang="zh-CN" altLang="en-US" sz="2000" kern="100" spc="0" dirty="0">
                <a:solidFill>
                  <a:srgbClr val="000000"/>
                </a:solidFill>
                <a:effectLst/>
                <a:latin typeface="times new roman,simsun"/>
              </a:rPr>
              <a:t>：</a:t>
            </a:r>
            <a:r>
              <a:rPr lang="en-US" altLang="zh-CN" sz="2000" kern="100" spc="0" dirty="0">
                <a:solidFill>
                  <a:srgbClr val="000000"/>
                </a:solidFill>
                <a:effectLst/>
                <a:latin typeface="times new roman,simsun"/>
              </a:rPr>
              <a:t>FPN+PAN</a:t>
            </a:r>
            <a:r>
              <a:rPr lang="zh-CN" altLang="en-US" sz="2000" kern="100" spc="0" dirty="0">
                <a:solidFill>
                  <a:srgbClr val="000000"/>
                </a:solidFill>
                <a:effectLst/>
                <a:latin typeface="times new roman,simsun"/>
              </a:rPr>
              <a:t>结构；</a:t>
            </a:r>
            <a:endParaRPr lang="zh-CN" altLang="en-US" sz="200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CN" sz="2000" kern="100" spc="0" dirty="0">
                <a:solidFill>
                  <a:srgbClr val="000000"/>
                </a:solidFill>
                <a:effectLst/>
                <a:latin typeface="times new roman,simsun"/>
              </a:rPr>
              <a:t>4.Head</a:t>
            </a:r>
            <a:r>
              <a:rPr lang="zh-CN" altLang="en-US" sz="2000" kern="100" spc="0" dirty="0">
                <a:solidFill>
                  <a:srgbClr val="000000"/>
                </a:solidFill>
                <a:effectLst/>
                <a:latin typeface="times new roman,simsun"/>
              </a:rPr>
              <a:t>输出层：训练时的损失函数</a:t>
            </a:r>
            <a:r>
              <a:rPr lang="en-US" altLang="zh-CN" sz="2000" kern="100" spc="0" dirty="0">
                <a:solidFill>
                  <a:srgbClr val="000000"/>
                </a:solidFill>
                <a:effectLst/>
                <a:latin typeface="times new roman,simsun"/>
              </a:rPr>
              <a:t>:</a:t>
            </a:r>
            <a:r>
              <a:rPr lang="en-US" altLang="zh-CN" sz="2000" kern="100" spc="0" dirty="0" err="1">
                <a:solidFill>
                  <a:srgbClr val="000000"/>
                </a:solidFill>
                <a:effectLst/>
                <a:latin typeface="times new roman,simsun"/>
              </a:rPr>
              <a:t>GIOU_Loss</a:t>
            </a:r>
            <a:r>
              <a:rPr lang="zh-CN" altLang="en-US" sz="2000" kern="100" spc="0" dirty="0">
                <a:solidFill>
                  <a:srgbClr val="000000"/>
                </a:solidFill>
                <a:effectLst/>
                <a:latin typeface="times new roman,simsun"/>
              </a:rPr>
              <a:t>，预测框筛选</a:t>
            </a:r>
            <a:r>
              <a:rPr lang="en-US" altLang="zh-CN" sz="2000" kern="100" spc="0" dirty="0">
                <a:solidFill>
                  <a:srgbClr val="000000"/>
                </a:solidFill>
                <a:effectLst/>
                <a:latin typeface="times new roman,simsun"/>
              </a:rPr>
              <a:t>:</a:t>
            </a:r>
            <a:r>
              <a:rPr lang="en-US" altLang="zh-CN" sz="2000" kern="100" spc="0" dirty="0" err="1">
                <a:solidFill>
                  <a:srgbClr val="000000"/>
                </a:solidFill>
                <a:effectLst/>
                <a:latin typeface="times new roman,simsun"/>
              </a:rPr>
              <a:t>DIOU_nms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101636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570963" y="3224196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>
                <a:solidFill>
                  <a:prstClr val="black"/>
                </a:solidFill>
              </a:rPr>
              <a:t>目录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pic>
        <p:nvPicPr>
          <p:cNvPr id="35" name="图片 34" descr="H:\研究生会新闻中心\品味华中大\校园拍摄10.11\org_c9ac894ddea58187_1539250552000.jpgorg_c9ac894ddea58187_15392505520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679450" y="1611630"/>
            <a:ext cx="6031230" cy="4525010"/>
          </a:xfrm>
          <a:prstGeom prst="rect">
            <a:avLst/>
          </a:prstGeom>
        </p:spPr>
      </p:pic>
      <p:sp>
        <p:nvSpPr>
          <p:cNvPr id="52" name="íslídê"/>
          <p:cNvSpPr txBox="1"/>
          <p:nvPr/>
        </p:nvSpPr>
        <p:spPr bwMode="auto">
          <a:xfrm>
            <a:off x="7474359" y="2315459"/>
            <a:ext cx="4301230" cy="391428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+mj-lt"/>
              </a:rPr>
              <a:t>1.</a:t>
            </a:r>
            <a:r>
              <a:rPr lang="zh-CN" altLang="en-US" sz="2400" b="1" dirty="0">
                <a:latin typeface="+mj-lt"/>
              </a:rPr>
              <a:t>背景说明</a:t>
            </a:r>
          </a:p>
        </p:txBody>
      </p:sp>
      <p:sp>
        <p:nvSpPr>
          <p:cNvPr id="58" name="íṧḻîḓe"/>
          <p:cNvSpPr txBox="1"/>
          <p:nvPr/>
        </p:nvSpPr>
        <p:spPr bwMode="auto">
          <a:xfrm>
            <a:off x="7474359" y="3852795"/>
            <a:ext cx="4301231" cy="391428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+mj-ea"/>
                <a:ea typeface="+mj-ea"/>
              </a:rPr>
              <a:t>3.</a:t>
            </a:r>
            <a:r>
              <a:rPr lang="zh-CN" altLang="en-US" sz="2400" b="1" dirty="0">
                <a:latin typeface="+mj-ea"/>
                <a:ea typeface="+mj-ea"/>
              </a:rPr>
              <a:t>模型训练与结果分析</a:t>
            </a:r>
          </a:p>
        </p:txBody>
      </p:sp>
      <p:sp>
        <p:nvSpPr>
          <p:cNvPr id="6" name="íṧḻîḓe">
            <a:extLst>
              <a:ext uri="{FF2B5EF4-FFF2-40B4-BE49-F238E27FC236}">
                <a16:creationId xmlns:a16="http://schemas.microsoft.com/office/drawing/2014/main" id="{D110A0B9-4D0C-D792-ADEB-17730E24B640}"/>
              </a:ext>
            </a:extLst>
          </p:cNvPr>
          <p:cNvSpPr txBox="1"/>
          <p:nvPr/>
        </p:nvSpPr>
        <p:spPr bwMode="auto">
          <a:xfrm>
            <a:off x="7474359" y="3082306"/>
            <a:ext cx="4301230" cy="39507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+mj-ea"/>
                <a:ea typeface="+mj-ea"/>
              </a:rPr>
              <a:t>2.</a:t>
            </a:r>
            <a:r>
              <a:rPr lang="zh-CN" altLang="en-US" sz="2400" b="1" dirty="0">
                <a:latin typeface="+mj-ea"/>
                <a:ea typeface="+mj-ea"/>
              </a:rPr>
              <a:t>问题分析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12" name="文本框 25">
            <a:extLst>
              <a:ext uri="{FF2B5EF4-FFF2-40B4-BE49-F238E27FC236}">
                <a16:creationId xmlns:a16="http://schemas.microsoft.com/office/drawing/2014/main" id="{59B1590F-5CE2-4409-A3C6-B715B713869D}"/>
              </a:ext>
            </a:extLst>
          </p:cNvPr>
          <p:cNvSpPr txBox="1"/>
          <p:nvPr/>
        </p:nvSpPr>
        <p:spPr>
          <a:xfrm>
            <a:off x="5119541" y="451069"/>
            <a:ext cx="195291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en-US" altLang="zh-CN" sz="3200" b="1" dirty="0">
                <a:solidFill>
                  <a:prstClr val="black"/>
                </a:solidFill>
              </a:rPr>
              <a:t>YOLOv5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D5C1937-5803-414D-B86E-7E3AB449DC78}"/>
              </a:ext>
            </a:extLst>
          </p:cNvPr>
          <p:cNvSpPr txBox="1"/>
          <p:nvPr/>
        </p:nvSpPr>
        <p:spPr>
          <a:xfrm>
            <a:off x="1028702" y="1343749"/>
            <a:ext cx="44672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dirty="0"/>
              <a:t>性能测试：</a:t>
            </a:r>
            <a:endParaRPr lang="en-US" altLang="zh-CN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1</a:t>
            </a:r>
            <a:r>
              <a:rPr lang="zh-CN" altLang="en-US" sz="1600" dirty="0"/>
              <a:t>张</a:t>
            </a:r>
            <a:r>
              <a:rPr lang="en-US" altLang="zh-CN" sz="1600" dirty="0"/>
              <a:t>Nvidia Titan X</a:t>
            </a:r>
            <a:r>
              <a:rPr lang="zh-CN" altLang="en-US" sz="1600" dirty="0"/>
              <a:t>，</a:t>
            </a:r>
            <a:r>
              <a:rPr lang="en-US" altLang="zh-CN" sz="1600" dirty="0"/>
              <a:t>YOLOv5m6</a:t>
            </a:r>
            <a:r>
              <a:rPr lang="zh-CN" altLang="en-US" sz="1600" dirty="0"/>
              <a:t>架构</a:t>
            </a:r>
            <a:endParaRPr lang="en-US" altLang="zh-CN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0" dirty="0"/>
              <a:t>Batch size=8, </a:t>
            </a:r>
            <a:r>
              <a:rPr lang="en-US" altLang="zh-CN" sz="1600" b="0" dirty="0" err="1"/>
              <a:t>max_epoch</a:t>
            </a:r>
            <a:r>
              <a:rPr lang="en-US" altLang="zh-CN" sz="1600" b="0" dirty="0"/>
              <a:t>=100,imgsz=1280;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Momentum SGD: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momentum=0.937,learning rate=0.01, </a:t>
            </a:r>
            <a:r>
              <a:rPr lang="en-US" altLang="zh-CN" sz="1600" dirty="0" err="1"/>
              <a:t>weight_decay</a:t>
            </a:r>
            <a:r>
              <a:rPr lang="en-US" altLang="zh-CN" sz="1600" dirty="0"/>
              <a:t>=0.0005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前</a:t>
            </a:r>
            <a:r>
              <a:rPr lang="en-US" altLang="zh-CN" sz="1600" dirty="0"/>
              <a:t>3epoch</a:t>
            </a:r>
            <a:r>
              <a:rPr lang="zh-CN" altLang="en-US" sz="1600" dirty="0"/>
              <a:t>使用线性学习率预热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 dirty="0"/>
              <a:t>使用之前的数据流水线进行数据增强</a:t>
            </a:r>
            <a:endParaRPr lang="en-US" altLang="zh-CN" sz="1600" b="0" dirty="0"/>
          </a:p>
        </p:txBody>
      </p:sp>
      <p:graphicFrame>
        <p:nvGraphicFramePr>
          <p:cNvPr id="16" name="表格 6">
            <a:extLst>
              <a:ext uri="{FF2B5EF4-FFF2-40B4-BE49-F238E27FC236}">
                <a16:creationId xmlns:a16="http://schemas.microsoft.com/office/drawing/2014/main" id="{73C7ADE8-048E-403E-83DF-CEBDE76801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723324"/>
              </p:ext>
            </p:extLst>
          </p:nvPr>
        </p:nvGraphicFramePr>
        <p:xfrm>
          <a:off x="5724524" y="1173381"/>
          <a:ext cx="5788027" cy="240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861">
                  <a:extLst>
                    <a:ext uri="{9D8B030D-6E8A-4147-A177-3AD203B41FA5}">
                      <a16:colId xmlns:a16="http://schemas.microsoft.com/office/drawing/2014/main" val="2096964326"/>
                    </a:ext>
                  </a:extLst>
                </a:gridCol>
                <a:gridCol w="826861">
                  <a:extLst>
                    <a:ext uri="{9D8B030D-6E8A-4147-A177-3AD203B41FA5}">
                      <a16:colId xmlns:a16="http://schemas.microsoft.com/office/drawing/2014/main" val="1620318116"/>
                    </a:ext>
                  </a:extLst>
                </a:gridCol>
                <a:gridCol w="826861">
                  <a:extLst>
                    <a:ext uri="{9D8B030D-6E8A-4147-A177-3AD203B41FA5}">
                      <a16:colId xmlns:a16="http://schemas.microsoft.com/office/drawing/2014/main" val="1278786012"/>
                    </a:ext>
                  </a:extLst>
                </a:gridCol>
                <a:gridCol w="826861">
                  <a:extLst>
                    <a:ext uri="{9D8B030D-6E8A-4147-A177-3AD203B41FA5}">
                      <a16:colId xmlns:a16="http://schemas.microsoft.com/office/drawing/2014/main" val="1702845820"/>
                    </a:ext>
                  </a:extLst>
                </a:gridCol>
                <a:gridCol w="826861">
                  <a:extLst>
                    <a:ext uri="{9D8B030D-6E8A-4147-A177-3AD203B41FA5}">
                      <a16:colId xmlns:a16="http://schemas.microsoft.com/office/drawing/2014/main" val="1428743575"/>
                    </a:ext>
                  </a:extLst>
                </a:gridCol>
                <a:gridCol w="826861">
                  <a:extLst>
                    <a:ext uri="{9D8B030D-6E8A-4147-A177-3AD203B41FA5}">
                      <a16:colId xmlns:a16="http://schemas.microsoft.com/office/drawing/2014/main" val="2565043479"/>
                    </a:ext>
                  </a:extLst>
                </a:gridCol>
                <a:gridCol w="826861">
                  <a:extLst>
                    <a:ext uri="{9D8B030D-6E8A-4147-A177-3AD203B41FA5}">
                      <a16:colId xmlns:a16="http://schemas.microsoft.com/office/drawing/2014/main" val="579416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endParaRPr 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Images</a:t>
                      </a:r>
                      <a:endParaRPr 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Instances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Recall</a:t>
                      </a:r>
                      <a:endParaRPr 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mAP50</a:t>
                      </a:r>
                      <a:endParaRPr 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mAP50-95</a:t>
                      </a:r>
                      <a:endParaRPr 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6893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</a:t>
                      </a:r>
                      <a:endParaRPr 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197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0.973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0.433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0.749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0.566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974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slagcar</a:t>
                      </a:r>
                      <a:endParaRPr 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167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0.937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0.888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0.961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0.676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5720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excavator</a:t>
                      </a:r>
                      <a:endParaRPr 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0.956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0.845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0.892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0.487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2744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bulldozer</a:t>
                      </a:r>
                      <a:endParaRPr 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0.149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0.107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43984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soilcompactor</a:t>
                      </a:r>
                      <a:endParaRPr 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0.995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0.995</a:t>
                      </a:r>
                      <a:endParaRPr lang="zh-CN" alt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728014"/>
                  </a:ext>
                </a:extLst>
              </a:tr>
            </a:tbl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A2EC9386-BE01-420F-A311-D26CF1522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3626377"/>
            <a:ext cx="4781549" cy="319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B129E02-5ADF-4374-BDAB-0AF66B624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5" y="3626377"/>
            <a:ext cx="4838700" cy="323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2266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2" name="文本框 25">
            <a:extLst>
              <a:ext uri="{FF2B5EF4-FFF2-40B4-BE49-F238E27FC236}">
                <a16:creationId xmlns:a16="http://schemas.microsoft.com/office/drawing/2014/main" id="{4FE15E37-ECCA-41AB-0819-85EF354EF615}"/>
              </a:ext>
            </a:extLst>
          </p:cNvPr>
          <p:cNvSpPr txBox="1"/>
          <p:nvPr/>
        </p:nvSpPr>
        <p:spPr>
          <a:xfrm>
            <a:off x="5119541" y="451069"/>
            <a:ext cx="195291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en-US" altLang="zh-CN" sz="3200" b="1" dirty="0">
                <a:solidFill>
                  <a:prstClr val="black"/>
                </a:solidFill>
              </a:rPr>
              <a:t>YOLOv8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DCB816-05A4-4305-91F1-8C3A5ADE4A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25" y="1035844"/>
            <a:ext cx="6189150" cy="538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416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12" name="文本框 25">
            <a:extLst>
              <a:ext uri="{FF2B5EF4-FFF2-40B4-BE49-F238E27FC236}">
                <a16:creationId xmlns:a16="http://schemas.microsoft.com/office/drawing/2014/main" id="{59B1590F-5CE2-4409-A3C6-B715B713869D}"/>
              </a:ext>
            </a:extLst>
          </p:cNvPr>
          <p:cNvSpPr txBox="1"/>
          <p:nvPr/>
        </p:nvSpPr>
        <p:spPr>
          <a:xfrm>
            <a:off x="5119541" y="451069"/>
            <a:ext cx="195291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en-US" altLang="zh-CN" sz="3200" b="1" dirty="0">
                <a:solidFill>
                  <a:prstClr val="black"/>
                </a:solidFill>
              </a:rPr>
              <a:t>YOLOv8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D5C1937-5803-414D-B86E-7E3AB449DC78}"/>
              </a:ext>
            </a:extLst>
          </p:cNvPr>
          <p:cNvSpPr txBox="1"/>
          <p:nvPr/>
        </p:nvSpPr>
        <p:spPr>
          <a:xfrm>
            <a:off x="1028702" y="1343749"/>
            <a:ext cx="44672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dirty="0"/>
              <a:t>基本性能测试：</a:t>
            </a:r>
            <a:endParaRPr lang="en-US" altLang="zh-CN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1</a:t>
            </a:r>
            <a:r>
              <a:rPr lang="zh-CN" altLang="en-US" sz="1600" dirty="0"/>
              <a:t>张</a:t>
            </a:r>
            <a:r>
              <a:rPr lang="en-US" altLang="zh-CN" sz="1600" dirty="0"/>
              <a:t>Nvidia Titan X</a:t>
            </a:r>
            <a:r>
              <a:rPr lang="zh-CN" altLang="en-US" sz="1600" dirty="0"/>
              <a:t>，</a:t>
            </a:r>
            <a:r>
              <a:rPr lang="en-US" altLang="zh-CN" sz="1600" dirty="0"/>
              <a:t>YOLOv8m</a:t>
            </a:r>
            <a:r>
              <a:rPr lang="zh-CN" altLang="en-US" sz="1600" dirty="0"/>
              <a:t>架构</a:t>
            </a:r>
            <a:endParaRPr lang="en-US" altLang="zh-CN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0" dirty="0"/>
              <a:t>Batch size=8, </a:t>
            </a:r>
            <a:r>
              <a:rPr lang="en-US" altLang="zh-CN" sz="1600" b="0" dirty="0" err="1"/>
              <a:t>max_epoch</a:t>
            </a:r>
            <a:r>
              <a:rPr lang="en-US" altLang="zh-CN" sz="1600" b="0" dirty="0"/>
              <a:t>=100,imgsz=1280;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Momentum SGD: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momentum=0.937,learning rate=0.01, </a:t>
            </a:r>
            <a:r>
              <a:rPr lang="en-US" altLang="zh-CN" sz="1600" dirty="0" err="1"/>
              <a:t>weight_decay</a:t>
            </a:r>
            <a:r>
              <a:rPr lang="en-US" altLang="zh-CN" sz="1600" dirty="0"/>
              <a:t>=0.0005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前</a:t>
            </a:r>
            <a:r>
              <a:rPr lang="en-US" altLang="zh-CN" sz="1600" dirty="0"/>
              <a:t>3epoch</a:t>
            </a:r>
            <a:r>
              <a:rPr lang="zh-CN" altLang="en-US" sz="1600" dirty="0"/>
              <a:t>使用线性学习率预热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 dirty="0"/>
              <a:t>使用之前的数据流水线进行数据增强</a:t>
            </a:r>
            <a:endParaRPr lang="en-US" altLang="zh-CN" sz="1600" b="0" dirty="0"/>
          </a:p>
        </p:txBody>
      </p:sp>
      <p:graphicFrame>
        <p:nvGraphicFramePr>
          <p:cNvPr id="16" name="表格 6">
            <a:extLst>
              <a:ext uri="{FF2B5EF4-FFF2-40B4-BE49-F238E27FC236}">
                <a16:creationId xmlns:a16="http://schemas.microsoft.com/office/drawing/2014/main" id="{73C7ADE8-048E-403E-83DF-CEBDE76801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073552"/>
              </p:ext>
            </p:extLst>
          </p:nvPr>
        </p:nvGraphicFramePr>
        <p:xfrm>
          <a:off x="5724524" y="1173381"/>
          <a:ext cx="5788027" cy="240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861">
                  <a:extLst>
                    <a:ext uri="{9D8B030D-6E8A-4147-A177-3AD203B41FA5}">
                      <a16:colId xmlns:a16="http://schemas.microsoft.com/office/drawing/2014/main" val="2096964326"/>
                    </a:ext>
                  </a:extLst>
                </a:gridCol>
                <a:gridCol w="826861">
                  <a:extLst>
                    <a:ext uri="{9D8B030D-6E8A-4147-A177-3AD203B41FA5}">
                      <a16:colId xmlns:a16="http://schemas.microsoft.com/office/drawing/2014/main" val="1620318116"/>
                    </a:ext>
                  </a:extLst>
                </a:gridCol>
                <a:gridCol w="826861">
                  <a:extLst>
                    <a:ext uri="{9D8B030D-6E8A-4147-A177-3AD203B41FA5}">
                      <a16:colId xmlns:a16="http://schemas.microsoft.com/office/drawing/2014/main" val="1278786012"/>
                    </a:ext>
                  </a:extLst>
                </a:gridCol>
                <a:gridCol w="826861">
                  <a:extLst>
                    <a:ext uri="{9D8B030D-6E8A-4147-A177-3AD203B41FA5}">
                      <a16:colId xmlns:a16="http://schemas.microsoft.com/office/drawing/2014/main" val="1702845820"/>
                    </a:ext>
                  </a:extLst>
                </a:gridCol>
                <a:gridCol w="826861">
                  <a:extLst>
                    <a:ext uri="{9D8B030D-6E8A-4147-A177-3AD203B41FA5}">
                      <a16:colId xmlns:a16="http://schemas.microsoft.com/office/drawing/2014/main" val="1428743575"/>
                    </a:ext>
                  </a:extLst>
                </a:gridCol>
                <a:gridCol w="826861">
                  <a:extLst>
                    <a:ext uri="{9D8B030D-6E8A-4147-A177-3AD203B41FA5}">
                      <a16:colId xmlns:a16="http://schemas.microsoft.com/office/drawing/2014/main" val="2565043479"/>
                    </a:ext>
                  </a:extLst>
                </a:gridCol>
                <a:gridCol w="826861">
                  <a:extLst>
                    <a:ext uri="{9D8B030D-6E8A-4147-A177-3AD203B41FA5}">
                      <a16:colId xmlns:a16="http://schemas.microsoft.com/office/drawing/2014/main" val="579416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endParaRPr 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Images</a:t>
                      </a:r>
                      <a:endParaRPr 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</a:t>
                      </a:r>
                      <a:endParaRPr 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Recall</a:t>
                      </a:r>
                      <a:endParaRPr 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mAP50</a:t>
                      </a:r>
                      <a:endParaRPr 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mAP50-95</a:t>
                      </a:r>
                      <a:endParaRPr 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6893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</a:t>
                      </a:r>
                      <a:endParaRPr 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0.8764</a:t>
                      </a:r>
                      <a:endParaRPr lang="zh-CN" alt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0.901</a:t>
                      </a:r>
                      <a:endParaRPr lang="zh-CN" alt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0.871</a:t>
                      </a:r>
                      <a:endParaRPr lang="zh-CN" alt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0.948</a:t>
                      </a:r>
                      <a:endParaRPr lang="zh-CN" alt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0.688</a:t>
                      </a:r>
                      <a:endParaRPr lang="zh-CN" alt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974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slagcar</a:t>
                      </a:r>
                      <a:endParaRPr 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0.8756</a:t>
                      </a:r>
                      <a:endParaRPr lang="zh-CN" alt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0.953</a:t>
                      </a:r>
                      <a:endParaRPr lang="zh-CN" alt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0.808</a:t>
                      </a:r>
                      <a:endParaRPr lang="zh-CN" alt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0.941</a:t>
                      </a:r>
                      <a:endParaRPr lang="zh-CN" alt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0.644</a:t>
                      </a:r>
                      <a:endParaRPr lang="zh-CN" alt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5720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excavator</a:t>
                      </a:r>
                      <a:endParaRPr 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0.78921</a:t>
                      </a:r>
                      <a:endParaRPr lang="zh-CN" alt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0.946</a:t>
                      </a:r>
                      <a:endParaRPr lang="zh-CN" alt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0.677</a:t>
                      </a:r>
                      <a:endParaRPr lang="zh-CN" alt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</a:t>
                      </a:r>
                      <a:endParaRPr lang="zh-CN" alt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0.491</a:t>
                      </a:r>
                      <a:endParaRPr lang="zh-CN" alt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2744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bulldozer</a:t>
                      </a:r>
                      <a:endParaRPr 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0.92932</a:t>
                      </a:r>
                      <a:endParaRPr lang="zh-CN" alt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0.868</a:t>
                      </a:r>
                      <a:endParaRPr lang="zh-CN" alt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0.995</a:t>
                      </a:r>
                      <a:endParaRPr lang="zh-CN" alt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  <a:endParaRPr lang="zh-CN" alt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43984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soilcompactor</a:t>
                      </a:r>
                      <a:endParaRPr 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0.9117</a:t>
                      </a:r>
                      <a:endParaRPr lang="zh-CN" alt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0.838</a:t>
                      </a:r>
                      <a:endParaRPr lang="zh-CN" alt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0.995</a:t>
                      </a:r>
                      <a:endParaRPr lang="zh-CN" altLang="en-US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spc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0.796</a:t>
                      </a:r>
                      <a:endParaRPr lang="zh-CN" alt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728014"/>
                  </a:ext>
                </a:extLst>
              </a:tr>
            </a:tbl>
          </a:graphicData>
        </a:graphic>
      </p:graphicFrame>
      <p:pic>
        <p:nvPicPr>
          <p:cNvPr id="6146" name="Picture 2">
            <a:extLst>
              <a:ext uri="{FF2B5EF4-FFF2-40B4-BE49-F238E27FC236}">
                <a16:creationId xmlns:a16="http://schemas.microsoft.com/office/drawing/2014/main" id="{BF0D60BF-9BE1-463E-B1EE-72556DB2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75" y="3803155"/>
            <a:ext cx="4714875" cy="314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E0B330A-6BAC-4DAD-A322-653CEFAC6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2" y="3566538"/>
            <a:ext cx="4873526" cy="325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728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216107" y="0"/>
            <a:ext cx="5318043" cy="3531244"/>
          </a:xfrm>
          <a:prstGeom prst="rect">
            <a:avLst/>
          </a:prstGeom>
        </p:spPr>
      </p:pic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4851" cy="6867356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 cstate="screen"/>
          <a:srcRect l="-1" t="278" r="313" b="1"/>
          <a:stretch>
            <a:fillRect/>
          </a:stretch>
        </p:blipFill>
        <p:spPr>
          <a:xfrm>
            <a:off x="0" y="-40000"/>
            <a:ext cx="12192000" cy="6858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88477" y="2885449"/>
            <a:ext cx="7530051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defRPr/>
            </a:pPr>
            <a:r>
              <a:rPr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</a:rPr>
              <a:t>谢谢观看！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53653" y="2949957"/>
            <a:ext cx="6846214" cy="2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7" t="881" r="12567" b="-881"/>
          <a:stretch>
            <a:fillRect/>
          </a:stretch>
        </p:blipFill>
        <p:spPr>
          <a:xfrm>
            <a:off x="1" y="-1"/>
            <a:ext cx="6484775" cy="6858001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/>
          <a:srcRect l="28405"/>
          <a:stretch>
            <a:fillRect/>
          </a:stretch>
        </p:blipFill>
        <p:spPr>
          <a:xfrm>
            <a:off x="4884" y="0"/>
            <a:ext cx="7394428" cy="6858001"/>
          </a:xfrm>
          <a:custGeom>
            <a:avLst/>
            <a:gdLst>
              <a:gd name="connsiteX0" fmla="*/ 0 w 7394428"/>
              <a:gd name="connsiteY0" fmla="*/ 0 h 6858001"/>
              <a:gd name="connsiteX1" fmla="*/ 7394428 w 7394428"/>
              <a:gd name="connsiteY1" fmla="*/ 0 h 6858001"/>
              <a:gd name="connsiteX2" fmla="*/ 7394428 w 7394428"/>
              <a:gd name="connsiteY2" fmla="*/ 6858001 h 6858001"/>
              <a:gd name="connsiteX3" fmla="*/ 0 w 739442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4428" h="6858001">
                <a:moveTo>
                  <a:pt x="0" y="0"/>
                </a:moveTo>
                <a:lnTo>
                  <a:pt x="7394428" y="0"/>
                </a:lnTo>
                <a:lnTo>
                  <a:pt x="7394428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6665167" y="348940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4000" b="1" dirty="0">
                <a:solidFill>
                  <a:prstClr val="black"/>
                </a:solidFill>
              </a:rPr>
              <a:t>背景说明</a:t>
            </a:r>
            <a:endParaRPr lang="zh-CN" altLang="zh-CN" sz="4000" b="1" dirty="0">
              <a:solidFill>
                <a:prstClr val="black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550867" y="2846169"/>
            <a:ext cx="0" cy="13049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65167" y="2846169"/>
            <a:ext cx="211186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chemeClr val="accent1"/>
                </a:solidFill>
              </a:rPr>
              <a:t>PART01</a:t>
            </a:r>
            <a:endParaRPr lang="zh-CN" altLang="en-US"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8849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151357" y="422716"/>
            <a:ext cx="1889287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背景说明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38A54C6-CA4C-4BEA-8AB1-9651B639540A}"/>
              </a:ext>
            </a:extLst>
          </p:cNvPr>
          <p:cNvSpPr txBox="1"/>
          <p:nvPr/>
        </p:nvSpPr>
        <p:spPr>
          <a:xfrm>
            <a:off x="1034526" y="1300087"/>
            <a:ext cx="101229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/>
              <a:t>        非法挖山作业是一种严重的违法行为，不仅破坏了自然环境和生态平衡，还对人类生产生活造成了极大的危害。为了有效遏制非法挖山作业行为，提高监管效率，保护生态环境，监管部门使用无人机对山体周边进行飞行巡视，并对潜在的挖山作业车进行识别与检测。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/>
              <a:t>        为了实现这一目标，一种快速、精准的针对非法作业车的目标检测算法是不可或缺的。在本次计算机视觉课程设计中，我们尝试基于深度学习的方式，设计一种有效的目标检测算法流程，实现上述的任务目标。</a:t>
            </a:r>
            <a:endParaRPr lang="en-US" altLang="zh-CN" sz="2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D8FA7CB-0277-4B65-9325-728931BA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270" y="3574818"/>
            <a:ext cx="5085461" cy="286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745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151357" y="422716"/>
            <a:ext cx="1889287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背景说明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38A54C6-CA4C-4BEA-8AB1-9651B639540A}"/>
              </a:ext>
            </a:extLst>
          </p:cNvPr>
          <p:cNvSpPr txBox="1"/>
          <p:nvPr/>
        </p:nvSpPr>
        <p:spPr>
          <a:xfrm>
            <a:off x="1034526" y="1300087"/>
            <a:ext cx="101229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/>
              <a:t>我们需要识别的目标有四类：</a:t>
            </a:r>
            <a:endParaRPr lang="en-US" altLang="zh-CN" sz="2000" dirty="0"/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/>
              <a:t>1.</a:t>
            </a:r>
            <a:r>
              <a:rPr lang="zh-CN" altLang="en-US" sz="2000" dirty="0"/>
              <a:t>渣土车</a:t>
            </a:r>
            <a:r>
              <a:rPr lang="en-US" altLang="zh-CN" sz="2000" dirty="0" err="1"/>
              <a:t>slagcar</a:t>
            </a:r>
            <a:r>
              <a:rPr lang="en-US" altLang="zh-CN" sz="2000" dirty="0"/>
              <a:t>    2.</a:t>
            </a:r>
            <a:r>
              <a:rPr lang="zh-CN" altLang="en-US" sz="2000" dirty="0"/>
              <a:t>挖掘机</a:t>
            </a:r>
            <a:r>
              <a:rPr lang="en-US" altLang="zh-CN" sz="2000" dirty="0"/>
              <a:t>excavator    3.</a:t>
            </a:r>
            <a:r>
              <a:rPr lang="zh-CN" altLang="en-US" sz="2000" dirty="0"/>
              <a:t>推土机</a:t>
            </a:r>
            <a:r>
              <a:rPr lang="en-US" altLang="zh-CN" sz="2000" dirty="0"/>
              <a:t>bulldozer    4.</a:t>
            </a:r>
            <a:r>
              <a:rPr lang="zh-CN" altLang="en-US" sz="2000" dirty="0"/>
              <a:t>压路机</a:t>
            </a:r>
            <a:r>
              <a:rPr lang="en-US" altLang="zh-CN" sz="2000" dirty="0" err="1"/>
              <a:t>soilcompactor</a:t>
            </a:r>
            <a:endParaRPr lang="en-US" altLang="zh-CN" sz="2000" dirty="0"/>
          </a:p>
          <a:p>
            <a:pPr algn="just">
              <a:spcBef>
                <a:spcPts val="0"/>
              </a:spcBef>
              <a:spcAft>
                <a:spcPts val="0"/>
              </a:spcAft>
            </a:pPr>
            <a:endParaRPr lang="en-US" altLang="zh-CN" sz="2000" dirty="0"/>
          </a:p>
          <a:p>
            <a:pPr algn="just">
              <a:spcBef>
                <a:spcPts val="0"/>
              </a:spcBef>
              <a:spcAft>
                <a:spcPts val="0"/>
              </a:spcAft>
            </a:pPr>
            <a:endParaRPr lang="en-US" altLang="zh-CN" sz="2000" dirty="0"/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/>
              <a:t>任务难点：</a:t>
            </a:r>
            <a:endParaRPr lang="en-US" altLang="zh-CN" sz="2000" dirty="0"/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/>
              <a:t>1.</a:t>
            </a:r>
            <a:r>
              <a:rPr lang="zh-CN" altLang="en-US" sz="2000" dirty="0"/>
              <a:t>无人机飞行高度、镜头焦距等参数变化，获取的推向目标尺寸变化大；</a:t>
            </a:r>
            <a:endParaRPr lang="en-US" altLang="zh-CN" sz="2000" dirty="0"/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/>
              <a:t>2.</a:t>
            </a:r>
            <a:r>
              <a:rPr lang="zh-CN" altLang="en-US" sz="2000" dirty="0"/>
              <a:t>作业车目标数量不均匀：渣土车目标多，其他目标少；</a:t>
            </a:r>
            <a:endParaRPr lang="en-US" altLang="zh-CN" sz="2000" dirty="0"/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/>
              <a:t>3.</a:t>
            </a:r>
            <a:r>
              <a:rPr lang="zh-CN" altLang="en-US" sz="2000" dirty="0"/>
              <a:t>作业车类型多样，颜色，规格等因素使得同一类型的目标存在多种变式；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825371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151357" y="422716"/>
            <a:ext cx="1889287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背景说明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38A54C6-CA4C-4BEA-8AB1-9651B639540A}"/>
                  </a:ext>
                </a:extLst>
              </p:cNvPr>
              <p:cNvSpPr txBox="1"/>
              <p:nvPr/>
            </p:nvSpPr>
            <p:spPr>
              <a:xfrm>
                <a:off x="1034526" y="1300087"/>
                <a:ext cx="10122947" cy="3272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dirty="0"/>
                  <a:t>评价指标：</a:t>
                </a:r>
                <a:endParaRPr lang="en-US" altLang="zh-CN" sz="2000" dirty="0"/>
              </a:p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IoU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&gt;50%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作为</a:t>
                </a:r>
                <a:r>
                  <a:rPr lang="zh-CN" altLang="en-US" sz="20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正确识别的情况下，设测试样本集中所有的目标总数为</a:t>
                </a:r>
                <a:r>
                  <a:rPr lang="en-US" altLang="zh-CN" sz="20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m,</a:t>
                </a:r>
              </a:p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识别到的目标总数为</a:t>
                </a:r>
                <a:r>
                  <a:rPr lang="en-US" altLang="zh-CN" sz="20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，其中正确识别个数为</a:t>
                </a:r>
                <a:r>
                  <a:rPr lang="en-US" altLang="zh-CN" sz="20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n,</a:t>
                </a:r>
                <a:r>
                  <a:rPr lang="zh-CN" altLang="en-US" sz="20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则取识别精度</a:t>
                </a:r>
                <a:r>
                  <a:rPr lang="en-US" altLang="zh-CN" sz="20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Precision</a:t>
                </a:r>
                <a:r>
                  <a:rPr lang="zh-CN" altLang="en-US" sz="20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，召</a:t>
                </a:r>
                <a:endParaRPr lang="en-US" altLang="zh-CN" sz="2000" kern="1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回率</a:t>
                </a:r>
                <a:r>
                  <a:rPr lang="en-US" altLang="zh-CN" sz="20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Recall</a:t>
                </a:r>
                <a:r>
                  <a:rPr lang="zh-CN" altLang="en-US" sz="20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0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</a:t>
                </a:r>
                <a:r>
                  <a:rPr lang="zh-CN" altLang="en-US" sz="20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分数作为评价指标。</a:t>
                </a:r>
                <a:endParaRPr lang="en-US" altLang="zh-CN" sz="2000" kern="1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sz="2000" kern="1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kern="1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altLang="zh-CN" sz="2000" b="0" i="1" kern="1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kern="10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kern="10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sz="2000" b="0" i="1" kern="10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altLang="zh-CN" sz="2000" b="0" i="1" kern="1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∗100%</m:t>
                      </m:r>
                    </m:oMath>
                  </m:oMathPara>
                </a14:m>
                <a:endParaRPr lang="en-US" altLang="zh-CN" sz="2000" b="0" kern="100" dirty="0">
                  <a:solidFill>
                    <a:srgbClr val="000000"/>
                  </a:solidFill>
                </a:endParaRPr>
              </a:p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∗100%</m:t>
                      </m:r>
                    </m:oMath>
                  </m:oMathPara>
                </a14:m>
                <a:endParaRPr lang="en-US" altLang="zh-CN" sz="2000" b="0" dirty="0"/>
              </a:p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=2∗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n-US" altLang="zh-CN" sz="2000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38A54C6-CA4C-4BEA-8AB1-9651B6395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26" y="1300087"/>
                <a:ext cx="10122947" cy="3272947"/>
              </a:xfrm>
              <a:prstGeom prst="rect">
                <a:avLst/>
              </a:prstGeom>
              <a:blipFill>
                <a:blip r:embed="rId4"/>
                <a:stretch>
                  <a:fillRect l="-663" t="-9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119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7" t="881" r="12567" b="-881"/>
          <a:stretch>
            <a:fillRect/>
          </a:stretch>
        </p:blipFill>
        <p:spPr>
          <a:xfrm>
            <a:off x="1" y="-1"/>
            <a:ext cx="6484775" cy="6858001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/>
          <a:srcRect l="28405"/>
          <a:stretch>
            <a:fillRect/>
          </a:stretch>
        </p:blipFill>
        <p:spPr>
          <a:xfrm>
            <a:off x="4884" y="0"/>
            <a:ext cx="7394428" cy="6858001"/>
          </a:xfrm>
          <a:custGeom>
            <a:avLst/>
            <a:gdLst>
              <a:gd name="connsiteX0" fmla="*/ 0 w 7394428"/>
              <a:gd name="connsiteY0" fmla="*/ 0 h 6858001"/>
              <a:gd name="connsiteX1" fmla="*/ 7394428 w 7394428"/>
              <a:gd name="connsiteY1" fmla="*/ 0 h 6858001"/>
              <a:gd name="connsiteX2" fmla="*/ 7394428 w 7394428"/>
              <a:gd name="connsiteY2" fmla="*/ 6858001 h 6858001"/>
              <a:gd name="connsiteX3" fmla="*/ 0 w 739442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4428" h="6858001">
                <a:moveTo>
                  <a:pt x="0" y="0"/>
                </a:moveTo>
                <a:lnTo>
                  <a:pt x="7394428" y="0"/>
                </a:lnTo>
                <a:lnTo>
                  <a:pt x="7394428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6665167" y="348940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4000" b="1" dirty="0">
                <a:solidFill>
                  <a:prstClr val="black"/>
                </a:solidFill>
              </a:rPr>
              <a:t>问题分析</a:t>
            </a:r>
            <a:endParaRPr lang="zh-CN" altLang="zh-CN" sz="4000" b="1" dirty="0">
              <a:solidFill>
                <a:prstClr val="black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550867" y="2846169"/>
            <a:ext cx="0" cy="13049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65167" y="2846169"/>
            <a:ext cx="211186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chemeClr val="accent1"/>
                </a:solidFill>
              </a:rPr>
              <a:t>PART02</a:t>
            </a:r>
            <a:endParaRPr lang="zh-CN" altLang="en-US" sz="40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176576" y="429804"/>
            <a:ext cx="183884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数据增强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341813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0C5C28E-71D2-42CE-9581-83304371551F}"/>
              </a:ext>
            </a:extLst>
          </p:cNvPr>
          <p:cNvSpPr txBox="1"/>
          <p:nvPr/>
        </p:nvSpPr>
        <p:spPr>
          <a:xfrm>
            <a:off x="666751" y="1227752"/>
            <a:ext cx="11212700" cy="4197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rgbClr val="000000"/>
                </a:solidFill>
                <a:latin typeface="simsun,arial"/>
              </a:rPr>
              <a:t>解决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simsun,arial"/>
              </a:rPr>
              <a:t>数据量较少，样本量极不平衡问题</a:t>
            </a:r>
            <a:endParaRPr lang="en-US" altLang="zh-CN" sz="1800" kern="100" spc="0" dirty="0">
              <a:solidFill>
                <a:srgbClr val="000000"/>
              </a:solidFill>
              <a:effectLst/>
              <a:latin typeface="simsun,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simsun,arial"/>
              </a:rPr>
              <a:t>参考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Soft Teacher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，</a:t>
            </a:r>
            <a:r>
              <a:rPr lang="en-US" altLang="zh-CN" sz="1800" kern="100" spc="0" dirty="0" err="1">
                <a:solidFill>
                  <a:srgbClr val="000000"/>
                </a:solidFill>
                <a:effectLst/>
                <a:latin typeface="times new roman,simsun"/>
              </a:rPr>
              <a:t>RTMDet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等经典模型使用的数据增强流程，提出如下数据增强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pipeline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：</a:t>
            </a:r>
            <a:endParaRPr lang="en-US" altLang="zh-CN" sz="1800" kern="100" spc="0" dirty="0">
              <a:solidFill>
                <a:srgbClr val="000000"/>
              </a:solidFill>
              <a:effectLst/>
              <a:latin typeface="times new roman,simsun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effectLst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step1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：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Mosaic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，随机抽取训练集中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4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张图片拼接成一张大型图片，每张图片保留原始长宽比例，缩放至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1280 *1280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（每张图片的长和宽不超过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1280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，下同）。</a:t>
            </a:r>
            <a:endParaRPr lang="zh-CN" altLang="en-US" dirty="0">
              <a:effectLst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step2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：</a:t>
            </a:r>
            <a:r>
              <a:rPr lang="en-US" altLang="zh-CN" sz="1800" kern="100" spc="0" dirty="0" err="1">
                <a:solidFill>
                  <a:srgbClr val="000000"/>
                </a:solidFill>
                <a:effectLst/>
                <a:latin typeface="times new roman,simsun"/>
              </a:rPr>
              <a:t>RandomResize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，将拼接后的图像缩放至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2560*2560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，保持一定的对小目标的分辨率。</a:t>
            </a:r>
            <a:endParaRPr lang="zh-CN" altLang="en-US" dirty="0">
              <a:effectLst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step3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：</a:t>
            </a:r>
            <a:r>
              <a:rPr lang="en-US" altLang="zh-CN" sz="1800" kern="100" spc="0" dirty="0" err="1">
                <a:solidFill>
                  <a:srgbClr val="000000"/>
                </a:solidFill>
                <a:effectLst/>
                <a:latin typeface="times new roman,simsun"/>
              </a:rPr>
              <a:t>RandomCrop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，从图像中按比例随机裁切大小为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1280*1280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的图像</a:t>
            </a:r>
            <a:endParaRPr lang="zh-CN" altLang="en-US" dirty="0">
              <a:effectLst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step4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：</a:t>
            </a:r>
            <a:r>
              <a:rPr lang="en-US" altLang="zh-CN" sz="1800" kern="100" spc="0" dirty="0" err="1">
                <a:solidFill>
                  <a:srgbClr val="000000"/>
                </a:solidFill>
                <a:effectLst/>
                <a:latin typeface="times new roman,simsun"/>
              </a:rPr>
              <a:t>RandomHSVAug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，在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HSV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颜色空间内以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0.5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的概率对图像进行随机扰动</a:t>
            </a:r>
            <a:endParaRPr lang="zh-CN" altLang="en-US" dirty="0">
              <a:effectLst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step5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：</a:t>
            </a:r>
            <a:r>
              <a:rPr lang="en-US" altLang="zh-CN" sz="1800" kern="100" spc="0" dirty="0" err="1">
                <a:solidFill>
                  <a:srgbClr val="000000"/>
                </a:solidFill>
                <a:effectLst/>
                <a:latin typeface="times new roman,simsun"/>
              </a:rPr>
              <a:t>RandomFlip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，按照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0.5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的概率对图像进行随机水平翻转</a:t>
            </a:r>
            <a:endParaRPr lang="zh-CN" altLang="en-US" dirty="0">
              <a:effectLst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step6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：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Pad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，将比例不一的图像使用特定像素补全成</a:t>
            </a:r>
            <a:r>
              <a:rPr lang="en-US" altLang="zh-CN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1280*1280</a:t>
            </a:r>
            <a:r>
              <a:rPr lang="zh-CN" altLang="en-US" sz="1800" kern="100" spc="0" dirty="0">
                <a:solidFill>
                  <a:srgbClr val="000000"/>
                </a:solidFill>
                <a:effectLst/>
                <a:latin typeface="times new roman,simsun"/>
              </a:rPr>
              <a:t>的正方形图像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5122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176576" y="429804"/>
            <a:ext cx="183884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数据增强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341813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833399-D2FC-4BAB-88E9-18C400D747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226" y="1007224"/>
            <a:ext cx="5579549" cy="557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79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18*174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_1*d*1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包图主题2">
  <a:themeElements>
    <a:clrScheme name="自定义 15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E464C"/>
      </a:accent1>
      <a:accent2>
        <a:srgbClr val="EE464C"/>
      </a:accent2>
      <a:accent3>
        <a:srgbClr val="EE464C"/>
      </a:accent3>
      <a:accent4>
        <a:srgbClr val="EE464C"/>
      </a:accent4>
      <a:accent5>
        <a:srgbClr val="EE464C"/>
      </a:accent5>
      <a:accent6>
        <a:srgbClr val="EE464C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1147</TotalTime>
  <Words>2045</Words>
  <Application>Microsoft Office PowerPoint</Application>
  <PresentationFormat>宽屏</PresentationFormat>
  <Paragraphs>345</Paragraphs>
  <Slides>23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"times new roman",simsun</vt:lpstr>
      <vt:lpstr>simsun,arial</vt:lpstr>
      <vt:lpstr>times new roman,simsun</vt:lpstr>
      <vt:lpstr>等线</vt:lpstr>
      <vt:lpstr>微软雅黑</vt:lpstr>
      <vt:lpstr>Arial</vt:lpstr>
      <vt:lpstr>Calibri</vt:lpstr>
      <vt:lpstr>Cambria Math</vt:lpstr>
      <vt:lpstr>Times New Roman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商业融资</dc:title>
  <dc:creator>第一PPT</dc:creator>
  <cp:keywords>www.1ppt.com</cp:keywords>
  <dc:description>www.1ppt.com</dc:description>
  <cp:lastModifiedBy>Xeno Z</cp:lastModifiedBy>
  <cp:revision>158</cp:revision>
  <dcterms:created xsi:type="dcterms:W3CDTF">2017-09-05T03:25:00Z</dcterms:created>
  <dcterms:modified xsi:type="dcterms:W3CDTF">2023-11-26T12:15:21Z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13</vt:lpwstr>
  </property>
  <property fmtid="{D5CDD505-2E9C-101B-9397-08002B2CF9AE}" pid="3" name="KSOProductBuildVer">
    <vt:lpwstr>2052-11.1.0.8236</vt:lpwstr>
  </property>
</Properties>
</file>